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4" r:id="rId2"/>
  </p:sldMasterIdLst>
  <p:notesMasterIdLst>
    <p:notesMasterId r:id="rId51"/>
  </p:notesMasterIdLst>
  <p:handoutMasterIdLst>
    <p:handoutMasterId r:id="rId52"/>
  </p:handoutMasterIdLst>
  <p:sldIdLst>
    <p:sldId id="314" r:id="rId3"/>
    <p:sldId id="333" r:id="rId4"/>
    <p:sldId id="451" r:id="rId5"/>
    <p:sldId id="387" r:id="rId6"/>
    <p:sldId id="404" r:id="rId7"/>
    <p:sldId id="405" r:id="rId8"/>
    <p:sldId id="406" r:id="rId9"/>
    <p:sldId id="430" r:id="rId10"/>
    <p:sldId id="431" r:id="rId11"/>
    <p:sldId id="452" r:id="rId12"/>
    <p:sldId id="408" r:id="rId13"/>
    <p:sldId id="409" r:id="rId14"/>
    <p:sldId id="432" r:id="rId15"/>
    <p:sldId id="433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3" r:id="rId25"/>
    <p:sldId id="421" r:id="rId26"/>
    <p:sldId id="422" r:id="rId27"/>
    <p:sldId id="424" r:id="rId28"/>
    <p:sldId id="426" r:id="rId29"/>
    <p:sldId id="434" r:id="rId30"/>
    <p:sldId id="427" r:id="rId31"/>
    <p:sldId id="428" r:id="rId32"/>
    <p:sldId id="449" r:id="rId33"/>
    <p:sldId id="429" r:id="rId34"/>
    <p:sldId id="435" r:id="rId35"/>
    <p:sldId id="436" r:id="rId36"/>
    <p:sldId id="439" r:id="rId37"/>
    <p:sldId id="437" r:id="rId38"/>
    <p:sldId id="438" r:id="rId39"/>
    <p:sldId id="440" r:id="rId40"/>
    <p:sldId id="448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50" r:id="rId49"/>
    <p:sldId id="338" r:id="rId50"/>
  </p:sldIdLst>
  <p:sldSz cx="12192000" cy="6858000"/>
  <p:notesSz cx="6858000" cy="9144000"/>
  <p:embeddedFontLst>
    <p:embeddedFont>
      <p:font typeface="맑은 고딕" panose="020B0503020000020004" pitchFamily="34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73" autoAdjust="0"/>
    <p:restoredTop sz="94660"/>
  </p:normalViewPr>
  <p:slideViewPr>
    <p:cSldViewPr snapToGrid="0">
      <p:cViewPr>
        <p:scale>
          <a:sx n="150" d="100"/>
          <a:sy n="150" d="100"/>
        </p:scale>
        <p:origin x="44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1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Grover on Korean Block Ciphers</a:t>
            </a:r>
            <a:endParaRPr lang="ko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dirty="0"/>
              <a:t>한성대학교</a:t>
            </a:r>
          </a:p>
        </p:txBody>
      </p:sp>
    </p:spTree>
    <p:extLst>
      <p:ext uri="{BB962C8B-B14F-4D97-AF65-F5344CB8AC3E}">
        <p14:creationId xmlns:p14="http://schemas.microsoft.com/office/powerpoint/2010/main" val="120601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663B4-5681-7B4C-B459-36C86BD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15A310-A522-D34A-B0AE-12B074A2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68" y="2384912"/>
            <a:ext cx="5604794" cy="1626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32721-5F9A-E440-B5C0-30661D67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75" y="1820603"/>
            <a:ext cx="5125705" cy="3018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339AD-34B7-CD40-B788-03BD2D9569B9}"/>
              </a:ext>
            </a:extLst>
          </p:cNvPr>
          <p:cNvSpPr txBox="1"/>
          <p:nvPr/>
        </p:nvSpPr>
        <p:spPr>
          <a:xfrm>
            <a:off x="7908393" y="494994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Ripple carry addition &gt; 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D2E345-1E17-BF47-944B-D890B697B0D8}"/>
                  </a:ext>
                </a:extLst>
              </p:cNvPr>
              <p:cNvSpPr/>
              <p:nvPr/>
            </p:nvSpPr>
            <p:spPr>
              <a:xfrm>
                <a:off x="558375" y="1488637"/>
                <a:ext cx="6096000" cy="31393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Ripple carry addition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시작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끝 비트 입력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 유동적인 덧셈 가능</a:t>
                </a:r>
                <a:r>
                  <a:rPr kumimoji="1" lang="en-US" altLang="ko-KR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ko-KR" altLang="en-US" dirty="0"/>
                  <a:t>는 입력 그대로이며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ko-KR" altLang="en-US" dirty="0"/>
                  <a:t>에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더함</a:t>
                </a:r>
                <a:endParaRPr kumimoji="1" lang="en-US" altLang="ko-KR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D2E345-1E17-BF47-944B-D890B697B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75" y="1488637"/>
                <a:ext cx="6096000" cy="3139321"/>
              </a:xfrm>
              <a:prstGeom prst="rect">
                <a:avLst/>
              </a:prstGeom>
              <a:blipFill>
                <a:blip r:embed="rId4"/>
                <a:stretch>
                  <a:fillRect l="-833" t="-810" b="-2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D5ABCC0-5F48-394D-8303-EBFB83F1F2EF}"/>
              </a:ext>
            </a:extLst>
          </p:cNvPr>
          <p:cNvSpPr/>
          <p:nvPr/>
        </p:nvSpPr>
        <p:spPr>
          <a:xfrm>
            <a:off x="856736" y="2327304"/>
            <a:ext cx="5710354" cy="1626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D0862-28F7-7F41-BA1F-D3241BE7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68" y="4877622"/>
            <a:ext cx="1517997" cy="14572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C573B3-358E-2341-B3FE-2B2D7B628EE6}"/>
              </a:ext>
            </a:extLst>
          </p:cNvPr>
          <p:cNvSpPr/>
          <p:nvPr/>
        </p:nvSpPr>
        <p:spPr>
          <a:xfrm>
            <a:off x="863440" y="4792830"/>
            <a:ext cx="1567425" cy="1542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4928B-3202-784E-84BC-241C44397AF7}"/>
              </a:ext>
            </a:extLst>
          </p:cNvPr>
          <p:cNvSpPr txBox="1"/>
          <p:nvPr/>
        </p:nvSpPr>
        <p:spPr>
          <a:xfrm>
            <a:off x="2685535" y="536936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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MAJ,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UMA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965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EAB81-5F5D-1C42-B1CF-FC381F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59" y="1663472"/>
            <a:ext cx="61722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39C50-5265-4340-93BA-F098427D7986}"/>
              </a:ext>
            </a:extLst>
          </p:cNvPr>
          <p:cNvSpPr txBox="1"/>
          <p:nvPr/>
        </p:nvSpPr>
        <p:spPr>
          <a:xfrm>
            <a:off x="683740" y="116788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키 스케줄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F6679-2B2F-454E-A60E-C4D83BFD34C7}"/>
              </a:ext>
            </a:extLst>
          </p:cNvPr>
          <p:cNvSpPr/>
          <p:nvPr/>
        </p:nvSpPr>
        <p:spPr>
          <a:xfrm>
            <a:off x="3140797" y="3141038"/>
            <a:ext cx="1960605" cy="1499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E18B64-7CBE-9D4C-B60F-C79FE21B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44" y="3049506"/>
            <a:ext cx="4666901" cy="11685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A414B9-0389-3D46-8BD1-B4FE0DD3E6F5}"/>
              </a:ext>
            </a:extLst>
          </p:cNvPr>
          <p:cNvSpPr/>
          <p:nvPr/>
        </p:nvSpPr>
        <p:spPr>
          <a:xfrm>
            <a:off x="7348212" y="2893425"/>
            <a:ext cx="4529474" cy="1456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DAB83-8295-7A4A-B987-EC4589529FB5}"/>
              </a:ext>
            </a:extLst>
          </p:cNvPr>
          <p:cNvSpPr txBox="1"/>
          <p:nvPr/>
        </p:nvSpPr>
        <p:spPr>
          <a:xfrm>
            <a:off x="8695765" y="44556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키 스케줄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C4CE4B-BA0D-F747-BC91-157B0792F1D0}"/>
                  </a:ext>
                </a:extLst>
              </p:cNvPr>
              <p:cNvSpPr txBox="1"/>
              <p:nvPr/>
            </p:nvSpPr>
            <p:spPr>
              <a:xfrm>
                <a:off x="7428895" y="4930790"/>
                <a:ext cx="1888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ore-KR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ko-KR" altLang="en-US" dirty="0"/>
                  <a:t> 값이 사용됨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C4CE4B-BA0D-F747-BC91-157B0792F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895" y="4930790"/>
                <a:ext cx="1888081" cy="369332"/>
              </a:xfrm>
              <a:prstGeom prst="rect">
                <a:avLst/>
              </a:prstGeom>
              <a:blipFill>
                <a:blip r:embed="rId4"/>
                <a:stretch>
                  <a:fillRect l="-2703" t="-10345" r="-2027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38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/>
              <p:nvPr/>
            </p:nvSpPr>
            <p:spPr>
              <a:xfrm>
                <a:off x="683740" y="1167884"/>
                <a:ext cx="11472692" cy="4278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/>
                  <a:t>필요 </a:t>
                </a:r>
                <a:r>
                  <a:rPr kumimoji="1" lang="en-US" altLang="ko-KR" dirty="0"/>
                  <a:t>(LFSR</a:t>
                </a:r>
                <a:r>
                  <a:rPr kumimoji="1" lang="ko-KR" altLang="en-US" dirty="0"/>
                  <a:t> 다항식</a:t>
                </a:r>
                <a:r>
                  <a:rPr kumimoji="1" lang="en-US" altLang="ko-KR" dirty="0"/>
                  <a:t>),</a:t>
                </a:r>
                <a:r>
                  <a:rPr kumimoji="1" lang="ko-KR" altLang="en-US" dirty="0"/>
                  <a:t> </a:t>
                </a:r>
                <a:r>
                  <a:rPr lang="en" altLang="ko-Kore-KR" dirty="0"/>
                  <a:t>For 1 ≤ </a:t>
                </a:r>
                <a:r>
                  <a:rPr lang="en" altLang="ko-Kore-KR" i="1" dirty="0" err="1"/>
                  <a:t>i</a:t>
                </a:r>
                <a:r>
                  <a:rPr lang="en" altLang="ko-Kore-KR" i="1" dirty="0"/>
                  <a:t> </a:t>
                </a:r>
                <a:r>
                  <a:rPr lang="en" altLang="ko-Kore-KR" dirty="0"/>
                  <a:t>≤ 127</a:t>
                </a:r>
                <a:r>
                  <a:rPr lang="en-US" altLang="ko-KR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ko-KR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사용 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/>
                  <a:t> 생성해야 함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+6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을 위한 </a:t>
                </a:r>
                <a:r>
                  <a:rPr lang="ko-KR" altLang="en-US" dirty="0" err="1"/>
                  <a:t>큐빗을</a:t>
                </a:r>
                <a:r>
                  <a:rPr lang="ko-KR" altLang="en-US" dirty="0"/>
                  <a:t> 할당하지 않고 더 이상 사용하지 않는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 에 값을 저장  </a:t>
                </a:r>
                <a:endParaRPr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40" y="1167884"/>
                <a:ext cx="11472692" cy="4278094"/>
              </a:xfrm>
              <a:prstGeom prst="rect">
                <a:avLst/>
              </a:prstGeom>
              <a:blipFill>
                <a:blip r:embed="rId2"/>
                <a:stretch>
                  <a:fillRect l="-332" t="-8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85E183A-5DD3-DE4E-8257-48BCAE62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60" y="1672285"/>
            <a:ext cx="5357091" cy="38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41C96C-5633-D547-A55F-CB77137C4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73" y="2125851"/>
            <a:ext cx="5295900" cy="74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9C72B-C7DD-9A4F-B22B-D365AA549EEB}"/>
              </a:ext>
            </a:extLst>
          </p:cNvPr>
          <p:cNvSpPr txBox="1"/>
          <p:nvPr/>
        </p:nvSpPr>
        <p:spPr>
          <a:xfrm>
            <a:off x="1128584" y="16640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초기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14288-6D74-854F-A539-3EAEA3FD671C}"/>
              </a:ext>
            </a:extLst>
          </p:cNvPr>
          <p:cNvSpPr txBox="1"/>
          <p:nvPr/>
        </p:nvSpPr>
        <p:spPr>
          <a:xfrm>
            <a:off x="5000368" y="116762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round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key</a:t>
            </a:r>
            <a:r>
              <a:rPr kumimoji="1" lang="ko-KR" altLang="en-US" dirty="0">
                <a:sym typeface="Wingdings" pitchFamily="2" charset="2"/>
              </a:rPr>
              <a:t> 생성에 사용됨</a:t>
            </a:r>
            <a:endParaRPr kumimoji="1" lang="en-US" altLang="ko-KR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1F6BA5-C945-274A-9F76-8D50B10A39C7}"/>
                  </a:ext>
                </a:extLst>
              </p:cNvPr>
              <p:cNvSpPr txBox="1"/>
              <p:nvPr/>
            </p:nvSpPr>
            <p:spPr>
              <a:xfrm>
                <a:off x="3501377" y="3001242"/>
                <a:ext cx="1123641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500" dirty="0"/>
                  <a:t>&lt;</a:t>
                </a:r>
                <a:r>
                  <a:rPr kumimoji="1" lang="ko-KR" altLang="en-US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500" dirty="0"/>
                  <a:t> 생성 </a:t>
                </a:r>
                <a:r>
                  <a:rPr kumimoji="1" lang="en-US" altLang="ko-KR" sz="1500" dirty="0"/>
                  <a:t>&gt;</a:t>
                </a:r>
                <a:endParaRPr kumimoji="1" lang="ko-Kore-KR" alt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1F6BA5-C945-274A-9F76-8D50B10A3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377" y="3001242"/>
                <a:ext cx="1123641" cy="332912"/>
              </a:xfrm>
              <a:prstGeom prst="rect">
                <a:avLst/>
              </a:prstGeom>
              <a:blipFill>
                <a:blip r:embed="rId5"/>
                <a:stretch>
                  <a:fillRect l="-2247" t="-3846" r="-1124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03F355-D015-8F48-8D54-A49E612B0472}"/>
              </a:ext>
            </a:extLst>
          </p:cNvPr>
          <p:cNvSpPr/>
          <p:nvPr/>
        </p:nvSpPr>
        <p:spPr>
          <a:xfrm>
            <a:off x="1074577" y="1654449"/>
            <a:ext cx="6243195" cy="129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2D4715-91A2-1746-BD9A-290F7A9D7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84" y="4239337"/>
            <a:ext cx="7181273" cy="1824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8592C-4396-134E-9F94-7E5759E671B4}"/>
                  </a:ext>
                </a:extLst>
              </p:cNvPr>
              <p:cNvSpPr txBox="1"/>
              <p:nvPr/>
            </p:nvSpPr>
            <p:spPr>
              <a:xfrm>
                <a:off x="4108002" y="6031072"/>
                <a:ext cx="1998881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500" dirty="0"/>
                  <a:t>&lt;</a:t>
                </a:r>
                <a:r>
                  <a:rPr kumimoji="1" lang="ko-KR" altLang="en-US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500" dirty="0"/>
                  <a:t> 생성 알고리즘  </a:t>
                </a:r>
                <a:r>
                  <a:rPr kumimoji="1" lang="en-US" altLang="ko-KR" sz="1500" dirty="0"/>
                  <a:t>&gt;</a:t>
                </a:r>
                <a:endParaRPr kumimoji="1" lang="ko-Kore-KR" alt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8592C-4396-134E-9F94-7E5759E6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002" y="6031072"/>
                <a:ext cx="1998881" cy="332912"/>
              </a:xfrm>
              <a:prstGeom prst="rect">
                <a:avLst/>
              </a:prstGeom>
              <a:blipFill>
                <a:blip r:embed="rId7"/>
                <a:stretch>
                  <a:fillRect l="-1274" t="-3704" r="-637" b="-148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7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7D9A89-48DF-A840-A717-CA4ED600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1" y="3293141"/>
            <a:ext cx="2336800" cy="27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DB24A8-78D4-4949-9D1A-0788B69D856E}"/>
              </a:ext>
            </a:extLst>
          </p:cNvPr>
          <p:cNvSpPr txBox="1"/>
          <p:nvPr/>
        </p:nvSpPr>
        <p:spPr>
          <a:xfrm>
            <a:off x="3060713" y="3279016"/>
            <a:ext cx="2925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ym typeface="Wingdings" pitchFamily="2" charset="2"/>
              </a:rPr>
              <a:t></a:t>
            </a:r>
            <a:r>
              <a:rPr kumimoji="1" lang="ko-KR" altLang="en-US" sz="1500" dirty="0">
                <a:sym typeface="Wingdings" pitchFamily="2" charset="2"/>
              </a:rPr>
              <a:t> </a:t>
            </a:r>
            <a:r>
              <a:rPr kumimoji="1" lang="en-US" altLang="ko-KR" sz="1500" dirty="0"/>
              <a:t>8-bit</a:t>
            </a:r>
            <a:r>
              <a:rPr kumimoji="1" lang="ko-KR" altLang="en-US" sz="1500" dirty="0"/>
              <a:t> 덧셈이라 </a:t>
            </a:r>
            <a:r>
              <a:rPr kumimoji="1" lang="en-US" altLang="ko-KR" sz="1500" dirty="0"/>
              <a:t>8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큐빗</a:t>
            </a:r>
            <a:r>
              <a:rPr kumimoji="1" lang="ko-KR" altLang="en-US" sz="1500" dirty="0"/>
              <a:t> 사용</a:t>
            </a:r>
            <a:endParaRPr kumimoji="1" lang="ko-Kore-KR" altLang="en-US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CE43F8-AD54-9149-BA21-8D076536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79" y="3598282"/>
            <a:ext cx="894080" cy="1047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5490EA-ECE2-D044-B2B0-7C586544EA72}"/>
                  </a:ext>
                </a:extLst>
              </p:cNvPr>
              <p:cNvSpPr txBox="1"/>
              <p:nvPr/>
            </p:nvSpPr>
            <p:spPr>
              <a:xfrm>
                <a:off x="1815046" y="3987290"/>
                <a:ext cx="2029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0,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1,0,1,1,0,1,0)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5490EA-ECE2-D044-B2B0-7C586544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046" y="3987290"/>
                <a:ext cx="2029723" cy="369332"/>
              </a:xfrm>
              <a:prstGeom prst="rect">
                <a:avLst/>
              </a:prstGeom>
              <a:blipFill>
                <a:blip r:embed="rId4"/>
                <a:stretch>
                  <a:fillRect l="-3145" t="-3333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3703D12C-C185-144B-9DA4-497CFCD18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0" y="1045440"/>
            <a:ext cx="6528430" cy="16583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4D46E4-4B2C-C240-879C-A94F021BE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252" y="3670909"/>
            <a:ext cx="4864100" cy="233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A57F1F-5E0B-9C4B-B22E-C0C2FE802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53962"/>
            <a:ext cx="72390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3B33-0B5C-BA44-90BA-1351444C286D}"/>
                  </a:ext>
                </a:extLst>
              </p:cNvPr>
              <p:cNvSpPr txBox="1"/>
              <p:nvPr/>
            </p:nvSpPr>
            <p:spPr>
              <a:xfrm>
                <a:off x="3284977" y="2719864"/>
                <a:ext cx="19812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500" dirty="0"/>
                  <a:t>&lt;</a:t>
                </a:r>
                <a:r>
                  <a:rPr kumimoji="1" lang="ko-KR" altLang="en-US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600" dirty="0"/>
                  <a:t> 생성 </a:t>
                </a:r>
                <a:r>
                  <a:rPr kumimoji="1" lang="ko-Kore-KR" altLang="en-US" sz="1500" dirty="0"/>
                  <a:t>알고리즘</a:t>
                </a:r>
                <a:r>
                  <a:rPr kumimoji="1" lang="ko-KR" altLang="en-US" sz="1500" dirty="0"/>
                  <a:t> </a:t>
                </a:r>
                <a:r>
                  <a:rPr kumimoji="1" lang="en-US" altLang="ko-KR" sz="1500" dirty="0"/>
                  <a:t>&gt;</a:t>
                </a:r>
                <a:endParaRPr kumimoji="1" lang="ko-Kore-KR" altLang="en-US" sz="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3B33-0B5C-BA44-90BA-1351444C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977" y="2719864"/>
                <a:ext cx="1981248" cy="338554"/>
              </a:xfrm>
              <a:prstGeom prst="rect">
                <a:avLst/>
              </a:prstGeom>
              <a:blipFill>
                <a:blip r:embed="rId8"/>
                <a:stretch>
                  <a:fillRect l="-1282" t="-7692" r="-641" b="-230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53089CF-5CEA-E14A-B064-3E2D1ED7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351" y="5529576"/>
            <a:ext cx="4203078" cy="307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C4E3F-AAD2-BB4E-8FC8-13D0B61C03E5}"/>
              </a:ext>
            </a:extLst>
          </p:cNvPr>
          <p:cNvSpPr txBox="1"/>
          <p:nvPr/>
        </p:nvSpPr>
        <p:spPr>
          <a:xfrm>
            <a:off x="634073" y="54220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C927B2-8156-9F4B-8632-61055CD50F3A}"/>
              </a:ext>
            </a:extLst>
          </p:cNvPr>
          <p:cNvSpPr/>
          <p:nvPr/>
        </p:nvSpPr>
        <p:spPr>
          <a:xfrm>
            <a:off x="742201" y="3278656"/>
            <a:ext cx="4924911" cy="1456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A2F8D0-38BC-7345-92D0-B84DAE6DA85C}"/>
              </a:ext>
            </a:extLst>
          </p:cNvPr>
          <p:cNvSpPr/>
          <p:nvPr/>
        </p:nvSpPr>
        <p:spPr>
          <a:xfrm>
            <a:off x="6140441" y="3285777"/>
            <a:ext cx="4924911" cy="2721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5E730A-4FDC-F94C-8EA7-21917A5DB011}"/>
                  </a:ext>
                </a:extLst>
              </p:cNvPr>
              <p:cNvSpPr txBox="1"/>
              <p:nvPr/>
            </p:nvSpPr>
            <p:spPr>
              <a:xfrm>
                <a:off x="2364703" y="4799629"/>
                <a:ext cx="1844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&lt;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세팅 코드 </a:t>
                </a:r>
                <a:r>
                  <a:rPr kumimoji="1" lang="en-US" altLang="ko-KR" dirty="0"/>
                  <a:t>&gt;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5E730A-4FDC-F94C-8EA7-21917A5DB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703" y="4799629"/>
                <a:ext cx="1844992" cy="369332"/>
              </a:xfrm>
              <a:prstGeom prst="rect">
                <a:avLst/>
              </a:prstGeom>
              <a:blipFill>
                <a:blip r:embed="rId10"/>
                <a:stretch>
                  <a:fillRect l="-3448" t="-6667" r="-2069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14696-D7EA-1F42-A8B9-81629DB9CDF8}"/>
                  </a:ext>
                </a:extLst>
              </p:cNvPr>
              <p:cNvSpPr txBox="1"/>
              <p:nvPr/>
            </p:nvSpPr>
            <p:spPr>
              <a:xfrm>
                <a:off x="7919004" y="6039524"/>
                <a:ext cx="1825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&lt;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/>
                  <a:t> 생성 코드 </a:t>
                </a:r>
                <a:r>
                  <a:rPr kumimoji="1" lang="en-US" altLang="ko-KR" dirty="0"/>
                  <a:t>&gt;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14696-D7EA-1F42-A8B9-81629DB9C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004" y="6039524"/>
                <a:ext cx="1825115" cy="369332"/>
              </a:xfrm>
              <a:prstGeom prst="rect">
                <a:avLst/>
              </a:prstGeom>
              <a:blipFill>
                <a:blip r:embed="rId11"/>
                <a:stretch>
                  <a:fillRect l="-2778" t="-6897" r="-1389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81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76C13-47E1-CF4F-A684-14D61E3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1C03C-A084-A345-B7E1-FFB05CFD9B78}"/>
              </a:ext>
            </a:extLst>
          </p:cNvPr>
          <p:cNvSpPr txBox="1"/>
          <p:nvPr/>
        </p:nvSpPr>
        <p:spPr>
          <a:xfrm>
            <a:off x="489151" y="1173415"/>
            <a:ext cx="44871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바뀐 </a:t>
            </a:r>
            <a:r>
              <a:rPr kumimoji="1" lang="ko-KR" altLang="en-US" dirty="0" err="1"/>
              <a:t>큐빗의</a:t>
            </a:r>
            <a:r>
              <a:rPr kumimoji="1" lang="ko-KR" altLang="en-US" dirty="0"/>
              <a:t> 위치에 대해 주의하여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2B831A-B316-C949-AAF5-8B0D16C7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49841"/>
            <a:ext cx="5099050" cy="5168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F50A8-65B1-C649-B4D8-BEF46C07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40" y="3945041"/>
            <a:ext cx="723900" cy="3048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F047AE-251A-E944-A0D8-169E0112CF63}"/>
              </a:ext>
            </a:extLst>
          </p:cNvPr>
          <p:cNvCxnSpPr>
            <a:cxnSpLocks/>
          </p:cNvCxnSpPr>
          <p:nvPr/>
        </p:nvCxnSpPr>
        <p:spPr>
          <a:xfrm>
            <a:off x="8645525" y="4356933"/>
            <a:ext cx="49427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B8B99B-9EB1-6B4C-8B68-4DABC2CD8E5C}"/>
                  </a:ext>
                </a:extLst>
              </p:cNvPr>
              <p:cNvSpPr txBox="1"/>
              <p:nvPr/>
            </p:nvSpPr>
            <p:spPr>
              <a:xfrm>
                <a:off x="9214104" y="4201957"/>
                <a:ext cx="486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=</a:t>
                </a:r>
                <a:r>
                  <a:rPr kumimoji="1" lang="ko-KR" altLang="en-US" dirty="0"/>
                  <a:t> 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B8B99B-9EB1-6B4C-8B68-4DABC2CD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104" y="4201957"/>
                <a:ext cx="486928" cy="276999"/>
              </a:xfrm>
              <a:prstGeom prst="rect">
                <a:avLst/>
              </a:prstGeom>
              <a:blipFill>
                <a:blip r:embed="rId4"/>
                <a:stretch>
                  <a:fillRect l="-18421" t="-27273" r="-15789" b="-5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D3DAC37-05A0-1E49-AB2B-12AB464D4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032" y="4177243"/>
            <a:ext cx="2179321" cy="3584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1D78DF-3C52-3F47-B442-BB31EA434451}"/>
              </a:ext>
            </a:extLst>
          </p:cNvPr>
          <p:cNvSpPr/>
          <p:nvPr/>
        </p:nvSpPr>
        <p:spPr>
          <a:xfrm>
            <a:off x="8492590" y="4502496"/>
            <a:ext cx="1594555" cy="229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E6CD99-A0AA-1B4D-B5D3-C3E955982829}"/>
              </a:ext>
            </a:extLst>
          </p:cNvPr>
          <p:cNvSpPr/>
          <p:nvPr/>
        </p:nvSpPr>
        <p:spPr>
          <a:xfrm>
            <a:off x="9788284" y="4234273"/>
            <a:ext cx="232960" cy="229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5D240D-5BD4-5F46-9AA2-098CDE98FD86}"/>
              </a:ext>
            </a:extLst>
          </p:cNvPr>
          <p:cNvSpPr/>
          <p:nvPr/>
        </p:nvSpPr>
        <p:spPr>
          <a:xfrm>
            <a:off x="11563727" y="4241905"/>
            <a:ext cx="232960" cy="229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0FB5E-E6E2-5446-93E5-53E5CD7D1D64}"/>
              </a:ext>
            </a:extLst>
          </p:cNvPr>
          <p:cNvSpPr txBox="1"/>
          <p:nvPr/>
        </p:nvSpPr>
        <p:spPr>
          <a:xfrm>
            <a:off x="8611445" y="4755151"/>
            <a:ext cx="11496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300" dirty="0"/>
              <a:t>시작</a:t>
            </a:r>
            <a:r>
              <a:rPr kumimoji="1" lang="en-US" altLang="ko-Kore-KR" sz="1300" dirty="0"/>
              <a:t>,</a:t>
            </a:r>
            <a:r>
              <a:rPr kumimoji="1" lang="ko-KR" altLang="en-US" sz="1300" dirty="0"/>
              <a:t>         끝</a:t>
            </a:r>
            <a:endParaRPr kumimoji="1" lang="ko-Kore-KR" altLang="en-US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D46542-304F-8544-B57D-92E3153A7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61" y="2713569"/>
            <a:ext cx="4644677" cy="33356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CF0AD1-62A7-BF44-9589-CC93F75357DF}"/>
              </a:ext>
            </a:extLst>
          </p:cNvPr>
          <p:cNvSpPr/>
          <p:nvPr/>
        </p:nvSpPr>
        <p:spPr>
          <a:xfrm>
            <a:off x="6096000" y="4025420"/>
            <a:ext cx="5784353" cy="1022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57B90-FF82-AC45-B817-C64051873825}"/>
              </a:ext>
            </a:extLst>
          </p:cNvPr>
          <p:cNvSpPr txBox="1"/>
          <p:nvPr/>
        </p:nvSpPr>
        <p:spPr>
          <a:xfrm>
            <a:off x="7499762" y="5161137"/>
            <a:ext cx="30235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생성 코드 </a:t>
            </a:r>
            <a:r>
              <a:rPr kumimoji="1" lang="en-US" altLang="ko-KR" sz="1500" dirty="0"/>
              <a:t>(</a:t>
            </a:r>
            <a:r>
              <a:rPr kumimoji="1" lang="ko-KR" altLang="en-US" sz="1500" dirty="0"/>
              <a:t>라운드 함수 내</a:t>
            </a:r>
            <a:r>
              <a:rPr kumimoji="1" lang="en-US" altLang="ko-KR" sz="1500" dirty="0"/>
              <a:t>)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C18EE-A232-7341-9CAF-92FB2F2C7806}"/>
              </a:ext>
            </a:extLst>
          </p:cNvPr>
          <p:cNvSpPr txBox="1"/>
          <p:nvPr/>
        </p:nvSpPr>
        <p:spPr>
          <a:xfrm>
            <a:off x="2224078" y="6078476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ore-KR" altLang="en-US" sz="1500" dirty="0"/>
              <a:t>키</a:t>
            </a:r>
            <a:r>
              <a:rPr kumimoji="1" lang="ko-KR" altLang="en-US" sz="1500" dirty="0"/>
              <a:t> 스케줄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D6ECBE-DAFA-614C-8435-6D3C3851E6EF}"/>
              </a:ext>
            </a:extLst>
          </p:cNvPr>
          <p:cNvSpPr/>
          <p:nvPr/>
        </p:nvSpPr>
        <p:spPr>
          <a:xfrm>
            <a:off x="490967" y="17413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키 스케줄과 라운드 함수를 병행하여 수행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큐빗</a:t>
            </a:r>
            <a:r>
              <a:rPr kumimoji="1" lang="ko-KR" altLang="en-US" dirty="0"/>
              <a:t> 절약</a:t>
            </a:r>
            <a:endParaRPr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302D43-3F11-7645-9C64-AB028D53E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786" y="1922304"/>
            <a:ext cx="4666901" cy="116851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E7F812-96AF-6549-9958-6DBD25FEA118}"/>
              </a:ext>
            </a:extLst>
          </p:cNvPr>
          <p:cNvSpPr/>
          <p:nvPr/>
        </p:nvSpPr>
        <p:spPr>
          <a:xfrm>
            <a:off x="6087354" y="1766223"/>
            <a:ext cx="4529474" cy="1456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912B4-68EC-E142-9462-26BCE4A65C14}"/>
              </a:ext>
            </a:extLst>
          </p:cNvPr>
          <p:cNvSpPr txBox="1"/>
          <p:nvPr/>
        </p:nvSpPr>
        <p:spPr>
          <a:xfrm>
            <a:off x="7734921" y="3347847"/>
            <a:ext cx="1337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1356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EAB81-5F5D-1C42-B1CF-FC381F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14" y="2399924"/>
            <a:ext cx="5611091" cy="377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/>
              <p:nvPr/>
            </p:nvSpPr>
            <p:spPr>
              <a:xfrm>
                <a:off x="509171" y="1176197"/>
                <a:ext cx="115692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라운드 함수를 키 </a:t>
                </a:r>
                <a:r>
                  <a:rPr kumimoji="1" lang="ko-KR" altLang="en-US" dirty="0" err="1"/>
                  <a:t>스케쥴과</a:t>
                </a:r>
                <a:r>
                  <a:rPr kumimoji="1" lang="ko-KR" altLang="en-US" dirty="0"/>
                  <a:t> 병행하여 수행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700" b="0" i="1" smtClean="0">
                            <a:latin typeface="Cambria Math" panose="02040503050406030204" pitchFamily="18" charset="0"/>
                          </a:rPr>
                          <m:t>𝑅𝐾</m:t>
                        </m:r>
                      </m:e>
                      <m:sub>
                        <m:r>
                          <a:rPr kumimoji="1" lang="en-US" altLang="ko-KR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700" dirty="0"/>
                  <a:t> </a:t>
                </a:r>
                <a:r>
                  <a:rPr kumimoji="1" lang="ko-KR" altLang="en-US" sz="1700" dirty="0"/>
                  <a:t>생성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사용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</a:t>
                </a:r>
                <a:r>
                  <a:rPr kumimoji="1" lang="ko-KR" altLang="en-US" sz="1700" dirty="0" err="1">
                    <a:sym typeface="Wingdings" pitchFamily="2" charset="2"/>
                  </a:rPr>
                  <a:t>리버스</a:t>
                </a:r>
                <a:r>
                  <a:rPr kumimoji="1" lang="ko-KR" altLang="en-US" sz="1700" dirty="0">
                    <a:sym typeface="Wingdings" pitchFamily="2" charset="2"/>
                  </a:rPr>
                  <a:t>   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700" i="1">
                            <a:latin typeface="Cambria Math" panose="02040503050406030204" pitchFamily="18" charset="0"/>
                          </a:rPr>
                          <m:t>𝑅𝐾</m:t>
                        </m:r>
                      </m:e>
                      <m:sub>
                        <m:r>
                          <a:rPr kumimoji="1" lang="en-US" altLang="ko-K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700" dirty="0"/>
                  <a:t> </a:t>
                </a:r>
                <a:r>
                  <a:rPr kumimoji="1" lang="ko-KR" altLang="en-US" sz="1700" dirty="0"/>
                  <a:t>생성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사용</a:t>
                </a:r>
                <a:r>
                  <a:rPr kumimoji="1" lang="en-US" altLang="ko-KR" sz="1700" dirty="0">
                    <a:sym typeface="Wingdings" pitchFamily="2" charset="2"/>
                  </a:rPr>
                  <a:t> </a:t>
                </a:r>
                <a:r>
                  <a:rPr kumimoji="1" lang="ko-KR" altLang="en-US" sz="1700" dirty="0">
                    <a:sym typeface="Wingdings" pitchFamily="2" charset="2"/>
                  </a:rPr>
                  <a:t> </a:t>
                </a:r>
                <a:r>
                  <a:rPr kumimoji="1" lang="ko-KR" altLang="en-US" sz="1700" dirty="0" err="1">
                    <a:sym typeface="Wingdings" pitchFamily="2" charset="2"/>
                  </a:rPr>
                  <a:t>리버스</a:t>
                </a:r>
                <a:r>
                  <a:rPr kumimoji="1" lang="ko-KR" altLang="en-US" sz="1700" dirty="0">
                    <a:sym typeface="Wingdings" pitchFamily="2" charset="2"/>
                  </a:rPr>
                  <a:t>    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700" i="1">
                            <a:latin typeface="Cambria Math" panose="02040503050406030204" pitchFamily="18" charset="0"/>
                          </a:rPr>
                          <m:t>𝑅𝐾</m:t>
                        </m:r>
                      </m:e>
                      <m:sub>
                        <m:r>
                          <a:rPr kumimoji="1" lang="en-US" altLang="ko-K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700" dirty="0"/>
                  <a:t> </a:t>
                </a:r>
                <a:r>
                  <a:rPr kumimoji="1" lang="ko-KR" altLang="en-US" sz="1700" dirty="0"/>
                  <a:t>생성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사용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 </a:t>
                </a:r>
                <a:r>
                  <a:rPr kumimoji="1" lang="ko-KR" altLang="en-US" sz="1700" dirty="0" err="1">
                    <a:sym typeface="Wingdings" pitchFamily="2" charset="2"/>
                  </a:rPr>
                  <a:t>리버스</a:t>
                </a:r>
                <a:r>
                  <a:rPr kumimoji="1" lang="ko-KR" altLang="en-US" sz="1700" dirty="0">
                    <a:sym typeface="Wingdings" pitchFamily="2" charset="2"/>
                  </a:rPr>
                  <a:t>  </a:t>
                </a:r>
                <a:endParaRPr kumimoji="1" lang="en-US" altLang="ko-KR" sz="1700" dirty="0">
                  <a:sym typeface="Wingdings" pitchFamily="2" charset="2"/>
                </a:endParaRPr>
              </a:p>
              <a:p>
                <a:pPr lvl="1"/>
                <a:r>
                  <a:rPr kumimoji="1" lang="ko-KR" altLang="en-US" sz="1700" dirty="0">
                    <a:sym typeface="Wingdings" pitchFamily="2" charset="2"/>
                  </a:rPr>
                  <a:t> 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ko-KR" altLang="en-US" sz="17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kumimoji="1" lang="en-US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700" i="1">
                            <a:latin typeface="Cambria Math" panose="02040503050406030204" pitchFamily="18" charset="0"/>
                          </a:rPr>
                          <m:t>𝑅𝐾</m:t>
                        </m:r>
                      </m:e>
                      <m:sub>
                        <m:r>
                          <a:rPr kumimoji="1" lang="en-US" altLang="ko-KR" sz="1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700" dirty="0"/>
                  <a:t> </a:t>
                </a:r>
                <a:r>
                  <a:rPr kumimoji="1" lang="ko-KR" altLang="en-US" sz="1700" dirty="0"/>
                  <a:t>생성 </a:t>
                </a:r>
                <a:r>
                  <a:rPr kumimoji="1" lang="en-US" altLang="ko-KR" sz="1700" dirty="0">
                    <a:sym typeface="Wingdings" pitchFamily="2" charset="2"/>
                  </a:rPr>
                  <a:t></a:t>
                </a:r>
                <a:r>
                  <a:rPr kumimoji="1" lang="ko-KR" altLang="en-US" sz="1700" dirty="0">
                    <a:sym typeface="Wingdings" pitchFamily="2" charset="2"/>
                  </a:rPr>
                  <a:t> 사용 </a:t>
                </a: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sym typeface="Wingdings" pitchFamily="2" charset="2"/>
                  </a:rPr>
                  <a:t>  </a:t>
                </a:r>
                <a:r>
                  <a:rPr kumimoji="1" lang="ko-KR" altLang="en-US" sz="1600" dirty="0" err="1">
                    <a:sym typeface="Wingdings" pitchFamily="2" charset="2"/>
                  </a:rPr>
                  <a:t>리버스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endParaRPr kumimoji="1" lang="en-US" altLang="ko-KR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1" y="1176197"/>
                <a:ext cx="11569221" cy="1754326"/>
              </a:xfrm>
              <a:prstGeom prst="rect">
                <a:avLst/>
              </a:prstGeom>
              <a:blipFill>
                <a:blip r:embed="rId3"/>
                <a:stretch>
                  <a:fillRect l="-440" t="-14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C2F6679-2B2F-454E-A60E-C4D83BFD34C7}"/>
              </a:ext>
            </a:extLst>
          </p:cNvPr>
          <p:cNvSpPr/>
          <p:nvPr/>
        </p:nvSpPr>
        <p:spPr>
          <a:xfrm>
            <a:off x="3580464" y="3776229"/>
            <a:ext cx="3399980" cy="381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212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49CEA5-C28C-8F4C-9983-582580BC5EDE}"/>
              </a:ext>
            </a:extLst>
          </p:cNvPr>
          <p:cNvSpPr/>
          <p:nvPr/>
        </p:nvSpPr>
        <p:spPr>
          <a:xfrm>
            <a:off x="7086600" y="0"/>
            <a:ext cx="4693480" cy="6364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BCBE9E-EF0E-3B4D-A1CF-88A42D25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74B49-F228-0244-B79A-CABF4DF6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01" y="1952707"/>
            <a:ext cx="4770849" cy="1695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B26ECB-1F16-CA49-8E02-8300E4FB9798}"/>
                  </a:ext>
                </a:extLst>
              </p:cNvPr>
              <p:cNvSpPr txBox="1"/>
              <p:nvPr/>
            </p:nvSpPr>
            <p:spPr>
              <a:xfrm>
                <a:off x="527504" y="1246408"/>
                <a:ext cx="6394764" cy="4538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라운드</a:t>
                </a:r>
                <a:r>
                  <a:rPr kumimoji="1" lang="ko-KR" altLang="en-US" dirty="0"/>
                  <a:t> 함수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Addition, XOR </a:t>
                </a:r>
                <a:r>
                  <a:rPr kumimoji="1" lang="ko-KR" altLang="en-US" dirty="0"/>
                  <a:t>연산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보조함수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/>
                  <a:t> 사용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어떤 </a:t>
                </a:r>
                <a:r>
                  <a:rPr kumimoji="1" lang="ko-KR" altLang="en-US" dirty="0" err="1"/>
                  <a:t>큐빗에</a:t>
                </a:r>
                <a:r>
                  <a:rPr kumimoji="1" lang="ko-KR" altLang="en-US" dirty="0"/>
                  <a:t> 값을 저장할 지 고려해야 함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위한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큐빗을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할당하지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않고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ko-KR" altLang="en-US" dirty="0"/>
                  <a:t> 은 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    더이상 사용되지 않으므로 여</a:t>
                </a:r>
                <a14:m>
                  <m:oMath xmlns:m="http://schemas.openxmlformats.org/officeDocument/2006/math">
                    <m:r>
                      <a:rPr kumimoji="1" lang="ko-KR" altLang="en-US" b="0" i="0" dirty="0" smtClean="0">
                        <a:latin typeface="Cambria Math" panose="02040503050406030204" pitchFamily="18" charset="0"/>
                      </a:rPr>
                      <m:t>기에</m:t>
                    </m:r>
                    <m:r>
                      <a:rPr kumimoji="1" lang="ko-KR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값을 저장 </a:t>
                </a: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B26ECB-1F16-CA49-8E02-8300E4FB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1246408"/>
                <a:ext cx="6394764" cy="4538550"/>
              </a:xfrm>
              <a:prstGeom prst="rect">
                <a:avLst/>
              </a:prstGeom>
              <a:blipFill>
                <a:blip r:embed="rId3"/>
                <a:stretch>
                  <a:fillRect l="-595" t="-27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8C5D3441-D34A-074C-9F16-2374BE013321}"/>
              </a:ext>
            </a:extLst>
          </p:cNvPr>
          <p:cNvSpPr/>
          <p:nvPr/>
        </p:nvSpPr>
        <p:spPr>
          <a:xfrm>
            <a:off x="2971061" y="3648132"/>
            <a:ext cx="15295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ore-KR" altLang="en-US" sz="1500" dirty="0"/>
              <a:t>라운드</a:t>
            </a:r>
            <a:r>
              <a:rPr kumimoji="1" lang="ko-KR" altLang="en-US" sz="1500" dirty="0"/>
              <a:t> 함수 </a:t>
            </a:r>
            <a:r>
              <a:rPr kumimoji="1" lang="en-US" altLang="ko-KR" sz="1500" dirty="0"/>
              <a:t>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81D397-CE4B-AD4F-AE37-5DE37E30FCA3}"/>
              </a:ext>
            </a:extLst>
          </p:cNvPr>
          <p:cNvSpPr/>
          <p:nvPr/>
        </p:nvSpPr>
        <p:spPr>
          <a:xfrm>
            <a:off x="1449001" y="1970446"/>
            <a:ext cx="4770849" cy="1646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5C40AC-662B-564D-9674-0946E13A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922" y="129616"/>
            <a:ext cx="3706836" cy="6234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B4B32D-6867-E641-83BC-F1FAA8F55F7A}"/>
              </a:ext>
            </a:extLst>
          </p:cNvPr>
          <p:cNvSpPr txBox="1"/>
          <p:nvPr/>
        </p:nvSpPr>
        <p:spPr>
          <a:xfrm>
            <a:off x="387492" y="2638618"/>
            <a:ext cx="1061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/>
              <a:t>제일먼저 </a:t>
            </a:r>
            <a:r>
              <a:rPr kumimoji="1" lang="en-US" altLang="ko-KR" sz="1300" dirty="0">
                <a:sym typeface="Wingdings" pitchFamily="2" charset="2"/>
              </a:rPr>
              <a:t></a:t>
            </a:r>
            <a:endParaRPr kumimoji="1" lang="ko-Kore-KR" altLang="en-US" sz="13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F6A4509-7BC4-DE4E-B212-FE86FE5F02DE}"/>
              </a:ext>
            </a:extLst>
          </p:cNvPr>
          <p:cNvCxnSpPr/>
          <p:nvPr/>
        </p:nvCxnSpPr>
        <p:spPr>
          <a:xfrm flipV="1">
            <a:off x="6219850" y="1506071"/>
            <a:ext cx="1360072" cy="12460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4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CBE9E-EF0E-3B4D-A1CF-88A42D25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6A300A-187D-6B43-B4A5-75E2910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71" y="2406476"/>
            <a:ext cx="4408265" cy="22671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A3B72A-9DE5-0C41-B12B-85CC3A66247E}"/>
              </a:ext>
            </a:extLst>
          </p:cNvPr>
          <p:cNvSpPr/>
          <p:nvPr/>
        </p:nvSpPr>
        <p:spPr>
          <a:xfrm>
            <a:off x="5801988" y="2610925"/>
            <a:ext cx="3807044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B24B2E-31E3-D34D-A30E-834D0142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97" y="3510445"/>
            <a:ext cx="1214398" cy="17348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09BDF-231A-CA48-A0D1-EA4A74C8F1F9}"/>
              </a:ext>
            </a:extLst>
          </p:cNvPr>
          <p:cNvSpPr/>
          <p:nvPr/>
        </p:nvSpPr>
        <p:spPr>
          <a:xfrm>
            <a:off x="5800469" y="4496073"/>
            <a:ext cx="1265348" cy="20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96F1A5-C91A-714E-AFDC-01DA4ADE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51" y="983737"/>
            <a:ext cx="3210875" cy="54003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9971A2-0AC0-2349-960E-EBA0D78B79EF}"/>
              </a:ext>
            </a:extLst>
          </p:cNvPr>
          <p:cNvSpPr txBox="1"/>
          <p:nvPr/>
        </p:nvSpPr>
        <p:spPr>
          <a:xfrm>
            <a:off x="9661138" y="2632371"/>
            <a:ext cx="11079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>
                <a:sym typeface="Wingdings" pitchFamily="2" charset="2"/>
              </a:rPr>
              <a:t></a:t>
            </a:r>
            <a:r>
              <a:rPr kumimoji="1" lang="ko-KR" altLang="en-US" sz="1300" dirty="0">
                <a:sym typeface="Wingdings" pitchFamily="2" charset="2"/>
              </a:rPr>
              <a:t> 키 스케줄</a:t>
            </a:r>
            <a:endParaRPr kumimoji="1" lang="ko-Kore-KR" altLang="en-US" sz="1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3E393-02E0-8041-BBB1-CF9A43075952}"/>
              </a:ext>
            </a:extLst>
          </p:cNvPr>
          <p:cNvSpPr txBox="1"/>
          <p:nvPr/>
        </p:nvSpPr>
        <p:spPr>
          <a:xfrm>
            <a:off x="7037895" y="4697155"/>
            <a:ext cx="1914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ore-KR" altLang="en-US" sz="1500" dirty="0"/>
              <a:t>라운드</a:t>
            </a:r>
            <a:r>
              <a:rPr kumimoji="1" lang="ko-KR" altLang="en-US" sz="1500" dirty="0"/>
              <a:t> 함수 코드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7C8BB8-5BA6-2A40-8F49-A01605BC9508}"/>
              </a:ext>
            </a:extLst>
          </p:cNvPr>
          <p:cNvSpPr/>
          <p:nvPr/>
        </p:nvSpPr>
        <p:spPr>
          <a:xfrm>
            <a:off x="5737379" y="2406476"/>
            <a:ext cx="5031755" cy="2267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251203-FE84-7542-B56B-0BF2B47BE02F}"/>
              </a:ext>
            </a:extLst>
          </p:cNvPr>
          <p:cNvCxnSpPr/>
          <p:nvPr/>
        </p:nvCxnSpPr>
        <p:spPr>
          <a:xfrm>
            <a:off x="4347882" y="2223247"/>
            <a:ext cx="1290918" cy="1832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65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CBE9E-EF0E-3B4D-A1CF-88A42D25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896D5-0976-8144-86F2-AC5BC17E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0" y="1309947"/>
            <a:ext cx="6071989" cy="455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C21F5B-A597-4343-A505-13919EBC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90" y="1249227"/>
            <a:ext cx="4360556" cy="467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941BE-7827-6D47-B51D-8EBB1711C321}"/>
              </a:ext>
            </a:extLst>
          </p:cNvPr>
          <p:cNvSpPr txBox="1"/>
          <p:nvPr/>
        </p:nvSpPr>
        <p:spPr>
          <a:xfrm>
            <a:off x="1853738" y="5924659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라운드 함수 코드 </a:t>
            </a:r>
            <a:r>
              <a:rPr kumimoji="1" lang="en-US" altLang="ko-Kore-KR" dirty="0"/>
              <a:t>(1/2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140C3-E3B7-5044-A490-E4C4E63C5763}"/>
              </a:ext>
            </a:extLst>
          </p:cNvPr>
          <p:cNvSpPr txBox="1"/>
          <p:nvPr/>
        </p:nvSpPr>
        <p:spPr>
          <a:xfrm>
            <a:off x="8345543" y="592935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라운드 함수 코드  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2</a:t>
            </a:r>
            <a:r>
              <a:rPr kumimoji="1" lang="en-US" altLang="ko-Kore-KR" dirty="0"/>
              <a:t>/2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CCC856-032A-4548-BA29-8276FAEF1A63}"/>
              </a:ext>
            </a:extLst>
          </p:cNvPr>
          <p:cNvSpPr/>
          <p:nvPr/>
        </p:nvSpPr>
        <p:spPr>
          <a:xfrm>
            <a:off x="411920" y="1249227"/>
            <a:ext cx="6234569" cy="4614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A7EF0A-05E5-E549-A249-1B2BBD5D97D1}"/>
              </a:ext>
            </a:extLst>
          </p:cNvPr>
          <p:cNvSpPr/>
          <p:nvPr/>
        </p:nvSpPr>
        <p:spPr>
          <a:xfrm>
            <a:off x="6830649" y="1244527"/>
            <a:ext cx="5248906" cy="4680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9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E0F3D-4F2F-0E48-AB82-678ADCE3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BC861-013C-444F-BD2B-2892FAA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40" y="2438400"/>
            <a:ext cx="7327900" cy="1981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6F85FA-362F-794F-BD1E-A944207B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15" y="1041627"/>
            <a:ext cx="3210875" cy="54003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6160EE-F028-E64A-8992-6D92EAD6A8BA}"/>
              </a:ext>
            </a:extLst>
          </p:cNvPr>
          <p:cNvSpPr txBox="1"/>
          <p:nvPr/>
        </p:nvSpPr>
        <p:spPr>
          <a:xfrm>
            <a:off x="7501023" y="450924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main </a:t>
            </a:r>
            <a:r>
              <a:rPr kumimoji="1" lang="ko-KR" altLang="en-US" dirty="0"/>
              <a:t>코드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4334D9-0DFC-3D49-93E4-27F69F5A28C8}"/>
              </a:ext>
            </a:extLst>
          </p:cNvPr>
          <p:cNvSpPr/>
          <p:nvPr/>
        </p:nvSpPr>
        <p:spPr>
          <a:xfrm>
            <a:off x="1255059" y="2142565"/>
            <a:ext cx="1757082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F5E70E-A559-BF44-A8BE-9AC202950150}"/>
              </a:ext>
            </a:extLst>
          </p:cNvPr>
          <p:cNvSpPr/>
          <p:nvPr/>
        </p:nvSpPr>
        <p:spPr>
          <a:xfrm>
            <a:off x="1290918" y="3191437"/>
            <a:ext cx="1757082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164515-BFF8-D843-A4A6-143CE8811BDB}"/>
              </a:ext>
            </a:extLst>
          </p:cNvPr>
          <p:cNvSpPr/>
          <p:nvPr/>
        </p:nvSpPr>
        <p:spPr>
          <a:xfrm>
            <a:off x="1290918" y="4240309"/>
            <a:ext cx="1757082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6753F4-5A7C-6340-BE4E-F200B5449B5F}"/>
              </a:ext>
            </a:extLst>
          </p:cNvPr>
          <p:cNvSpPr/>
          <p:nvPr/>
        </p:nvSpPr>
        <p:spPr>
          <a:xfrm>
            <a:off x="1290918" y="5289181"/>
            <a:ext cx="1757082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DEB05D-B610-DA4F-9966-C92D8C4600BA}"/>
              </a:ext>
            </a:extLst>
          </p:cNvPr>
          <p:cNvSpPr/>
          <p:nvPr/>
        </p:nvSpPr>
        <p:spPr>
          <a:xfrm>
            <a:off x="1299882" y="5988425"/>
            <a:ext cx="1855693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3E6097-8A97-7E42-9587-4460D36CE5F2}"/>
              </a:ext>
            </a:extLst>
          </p:cNvPr>
          <p:cNvSpPr/>
          <p:nvPr/>
        </p:nvSpPr>
        <p:spPr>
          <a:xfrm>
            <a:off x="8095129" y="3191442"/>
            <a:ext cx="2805953" cy="21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D2EF03-E203-C241-A62C-FDDDA9297716}"/>
              </a:ext>
            </a:extLst>
          </p:cNvPr>
          <p:cNvSpPr txBox="1"/>
          <p:nvPr/>
        </p:nvSpPr>
        <p:spPr>
          <a:xfrm>
            <a:off x="4724470" y="513500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바뀐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큐빗</a:t>
            </a:r>
            <a:r>
              <a:rPr kumimoji="1" lang="ko-KR" altLang="en-US" dirty="0"/>
              <a:t> 위치를 반영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114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HIGHT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CHAM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LEA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SPECK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27193" y="5766801"/>
            <a:ext cx="8121316" cy="9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42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5348F-5398-4444-8BB3-B45FF1ECF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DFF9FA-E5B7-B04A-982F-37AA4F83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20" y="3413843"/>
            <a:ext cx="5677310" cy="261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66D87-3279-8240-9DF4-C99D08C5C8C3}"/>
              </a:ext>
            </a:extLst>
          </p:cNvPr>
          <p:cNvSpPr txBox="1"/>
          <p:nvPr/>
        </p:nvSpPr>
        <p:spPr>
          <a:xfrm>
            <a:off x="665667" y="1313070"/>
            <a:ext cx="1086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마지막에는 다른 라운드 함수가 사용되고 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기존 라운드 함수와 유사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화이트닝</a:t>
            </a:r>
            <a:r>
              <a:rPr kumimoji="1" lang="ko-KR" altLang="en-US" dirty="0"/>
              <a:t> 키를 사용하여 </a:t>
            </a:r>
            <a:r>
              <a:rPr kumimoji="1" lang="ko-KR" altLang="en-US" dirty="0" err="1"/>
              <a:t>최종변환</a:t>
            </a: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AF3063-F9A0-C34D-BABB-A9160FED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020" y="1702329"/>
            <a:ext cx="3013364" cy="12238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FEA09C-76F3-044B-B0C2-2C661F66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15" y="1802549"/>
            <a:ext cx="1858818" cy="1096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1BFF83-2BEB-9446-90C9-F67C722D3C69}"/>
              </a:ext>
            </a:extLst>
          </p:cNvPr>
          <p:cNvSpPr txBox="1"/>
          <p:nvPr/>
        </p:nvSpPr>
        <p:spPr>
          <a:xfrm>
            <a:off x="1740140" y="2993480"/>
            <a:ext cx="19463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 Last </a:t>
            </a:r>
            <a:r>
              <a:rPr kumimoji="1" lang="ko-KR" altLang="en-US" sz="1500" dirty="0"/>
              <a:t>라운드 함수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B5E1A0-4F82-D646-A0F8-44D44B10AAE2}"/>
              </a:ext>
            </a:extLst>
          </p:cNvPr>
          <p:cNvSpPr/>
          <p:nvPr/>
        </p:nvSpPr>
        <p:spPr>
          <a:xfrm>
            <a:off x="5147516" y="2993479"/>
            <a:ext cx="13372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dirty="0"/>
              <a:t>&lt; </a:t>
            </a:r>
            <a:r>
              <a:rPr kumimoji="1" lang="ko-KR" altLang="en-US" sz="1500" dirty="0"/>
              <a:t>최종 변환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2D5368-FBE8-1541-98A7-E735F81497CD}"/>
              </a:ext>
            </a:extLst>
          </p:cNvPr>
          <p:cNvSpPr/>
          <p:nvPr/>
        </p:nvSpPr>
        <p:spPr>
          <a:xfrm>
            <a:off x="1217390" y="1760076"/>
            <a:ext cx="3146623" cy="1166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8878F2-64A6-D14E-90A3-BC52AD189DDB}"/>
              </a:ext>
            </a:extLst>
          </p:cNvPr>
          <p:cNvSpPr/>
          <p:nvPr/>
        </p:nvSpPr>
        <p:spPr>
          <a:xfrm>
            <a:off x="4927028" y="1767922"/>
            <a:ext cx="1858818" cy="1166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6487B3-4CE2-7F40-BCA2-3EF5623F27BA}"/>
              </a:ext>
            </a:extLst>
          </p:cNvPr>
          <p:cNvSpPr/>
          <p:nvPr/>
        </p:nvSpPr>
        <p:spPr>
          <a:xfrm>
            <a:off x="1284020" y="3413843"/>
            <a:ext cx="5762239" cy="2707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A9A25-72EA-5342-B640-5ED8AA720535}"/>
              </a:ext>
            </a:extLst>
          </p:cNvPr>
          <p:cNvSpPr txBox="1"/>
          <p:nvPr/>
        </p:nvSpPr>
        <p:spPr>
          <a:xfrm>
            <a:off x="3369123" y="6120887"/>
            <a:ext cx="13708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main </a:t>
            </a:r>
            <a:r>
              <a:rPr kumimoji="1" lang="ko-KR" altLang="en-US" sz="1500" dirty="0"/>
              <a:t>코드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2722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8CF9B-B096-E746-922E-F474CCC6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146E6-6B42-094D-B811-1874E2AC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5" y="1826714"/>
            <a:ext cx="4573706" cy="725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B4A9A-8980-B64D-B3AD-F1BB54ED2534}"/>
                  </a:ext>
                </a:extLst>
              </p:cNvPr>
              <p:cNvSpPr txBox="1"/>
              <p:nvPr/>
            </p:nvSpPr>
            <p:spPr>
              <a:xfrm>
                <a:off x="573578" y="1236204"/>
                <a:ext cx="8792343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보조함수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31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라운드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동안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사용되고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ko-KR" altLang="en-US" dirty="0"/>
                  <a:t> 는 마지막 라운드에서만 사용됨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B4A9A-8980-B64D-B3AD-F1BB54ED2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" y="1236204"/>
                <a:ext cx="8792343" cy="374526"/>
              </a:xfrm>
              <a:prstGeom prst="rect">
                <a:avLst/>
              </a:prstGeom>
              <a:blipFill>
                <a:blip r:embed="rId3"/>
                <a:stretch>
                  <a:fillRect l="-434" t="-6897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7404A9C0-A09F-F643-8469-EB685B8B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27" y="4028130"/>
            <a:ext cx="977826" cy="2917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B35648-5CEC-C147-8E7F-AB27AAAF084D}"/>
              </a:ext>
            </a:extLst>
          </p:cNvPr>
          <p:cNvSpPr txBox="1"/>
          <p:nvPr/>
        </p:nvSpPr>
        <p:spPr>
          <a:xfrm>
            <a:off x="2024453" y="397272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 ( 6, 5, 4, 3, 2, 1, 0, 7 )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3B0AF-1652-A04C-BDD2-FF40411B72F4}"/>
              </a:ext>
            </a:extLst>
          </p:cNvPr>
          <p:cNvSpPr txBox="1"/>
          <p:nvPr/>
        </p:nvSpPr>
        <p:spPr>
          <a:xfrm>
            <a:off x="2024453" y="435036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 ( 5, 4, 3, 2, 1, 0, 7, 6 )</a:t>
            </a:r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6A3069-864B-DB47-B8E3-F960FF669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68" y="4375308"/>
            <a:ext cx="946285" cy="3075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C586B69-C92D-F944-B3F0-DC8795420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11" y="4738257"/>
            <a:ext cx="962055" cy="323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DE1235-586A-2E44-8334-23BC8FDC0B61}"/>
              </a:ext>
            </a:extLst>
          </p:cNvPr>
          <p:cNvSpPr txBox="1"/>
          <p:nvPr/>
        </p:nvSpPr>
        <p:spPr>
          <a:xfrm>
            <a:off x="2032766" y="4729944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 ( 0, 7, 6, 5, 4, 3, 2, 1 )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D47B48-F5F7-0C44-907E-BEDA99AB9C9A}"/>
                  </a:ext>
                </a:extLst>
              </p:cNvPr>
              <p:cNvSpPr txBox="1"/>
              <p:nvPr/>
            </p:nvSpPr>
            <p:spPr>
              <a:xfrm>
                <a:off x="1032185" y="2896424"/>
                <a:ext cx="502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ko-Kore-KR" dirty="0"/>
                  <a:t> = ( 7, 6, 5, 4, 3, 2, 1, 0 )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rotation </a:t>
                </a:r>
                <a:r>
                  <a:rPr kumimoji="1" lang="ko-KR" altLang="en-US" dirty="0"/>
                  <a:t>하여 </a:t>
                </a:r>
                <a:r>
                  <a:rPr kumimoji="1" lang="en-US" altLang="ko-KR" dirty="0"/>
                  <a:t>XOR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D47B48-F5F7-0C44-907E-BEDA99AB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85" y="2896424"/>
                <a:ext cx="5026569" cy="369332"/>
              </a:xfrm>
              <a:prstGeom prst="rect">
                <a:avLst/>
              </a:prstGeom>
              <a:blipFill>
                <a:blip r:embed="rId7"/>
                <a:stretch>
                  <a:fillRect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0DDD9F-DFC4-D24C-8E90-414D83616D48}"/>
              </a:ext>
            </a:extLst>
          </p:cNvPr>
          <p:cNvSpPr/>
          <p:nvPr/>
        </p:nvSpPr>
        <p:spPr>
          <a:xfrm>
            <a:off x="2665617" y="3989349"/>
            <a:ext cx="216130" cy="112655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763ACC-7B58-2547-8683-DBD3CF070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916" y="1659153"/>
            <a:ext cx="2348415" cy="47376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DF617-AC7C-AF46-AA08-FF28B5B5A939}"/>
              </a:ext>
            </a:extLst>
          </p:cNvPr>
          <p:cNvSpPr/>
          <p:nvPr/>
        </p:nvSpPr>
        <p:spPr>
          <a:xfrm>
            <a:off x="3179221" y="3990141"/>
            <a:ext cx="216130" cy="112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C27543-D209-D54F-983A-76C58BBEB7B1}"/>
              </a:ext>
            </a:extLst>
          </p:cNvPr>
          <p:cNvSpPr/>
          <p:nvPr/>
        </p:nvSpPr>
        <p:spPr>
          <a:xfrm>
            <a:off x="8518761" y="2809766"/>
            <a:ext cx="700053" cy="17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C8FF19-E478-134C-AD30-E1C33FB6FCA0}"/>
              </a:ext>
            </a:extLst>
          </p:cNvPr>
          <p:cNvSpPr/>
          <p:nvPr/>
        </p:nvSpPr>
        <p:spPr>
          <a:xfrm>
            <a:off x="8518760" y="3081091"/>
            <a:ext cx="700053" cy="18466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B4C6FE-685E-BF48-AA56-739FCE3878ED}"/>
              </a:ext>
            </a:extLst>
          </p:cNvPr>
          <p:cNvSpPr/>
          <p:nvPr/>
        </p:nvSpPr>
        <p:spPr>
          <a:xfrm>
            <a:off x="8518758" y="4406207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1C5F81-7D73-BD4E-B33D-215E724E3F1F}"/>
              </a:ext>
            </a:extLst>
          </p:cNvPr>
          <p:cNvSpPr/>
          <p:nvPr/>
        </p:nvSpPr>
        <p:spPr>
          <a:xfrm>
            <a:off x="8518758" y="3270246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CDB5D3-8958-1649-9511-4C0E2336DA85}"/>
              </a:ext>
            </a:extLst>
          </p:cNvPr>
          <p:cNvSpPr/>
          <p:nvPr/>
        </p:nvSpPr>
        <p:spPr>
          <a:xfrm>
            <a:off x="8518758" y="3692560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94135D-D080-3644-A806-ECABAF08BD77}"/>
              </a:ext>
            </a:extLst>
          </p:cNvPr>
          <p:cNvSpPr/>
          <p:nvPr/>
        </p:nvSpPr>
        <p:spPr>
          <a:xfrm>
            <a:off x="8518758" y="4135235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503F2B-895C-1942-AC0E-726135B8C7D2}"/>
              </a:ext>
            </a:extLst>
          </p:cNvPr>
          <p:cNvSpPr/>
          <p:nvPr/>
        </p:nvSpPr>
        <p:spPr>
          <a:xfrm>
            <a:off x="8518757" y="5309324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67A2DC-4498-AB4E-AE3B-8E9C734BA6F5}"/>
              </a:ext>
            </a:extLst>
          </p:cNvPr>
          <p:cNvSpPr/>
          <p:nvPr/>
        </p:nvSpPr>
        <p:spPr>
          <a:xfrm>
            <a:off x="8535378" y="6181194"/>
            <a:ext cx="70005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C6675C-9653-E04A-BB67-A5580299EBA3}"/>
                  </a:ext>
                </a:extLst>
              </p:cNvPr>
              <p:cNvSpPr txBox="1"/>
              <p:nvPr/>
            </p:nvSpPr>
            <p:spPr>
              <a:xfrm>
                <a:off x="573578" y="5302499"/>
                <a:ext cx="616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입력 </a:t>
                </a:r>
                <a:r>
                  <a:rPr kumimoji="1" lang="ko-KR" altLang="en-US" dirty="0" err="1"/>
                  <a:t>큐빗</a:t>
                </a:r>
                <a:r>
                  <a:rPr kumimoji="1" lang="ko-KR" altLang="en-US" dirty="0"/>
                  <a:t> 끼리 </a:t>
                </a:r>
                <a:r>
                  <a:rPr kumimoji="1" lang="en-US" altLang="ko-KR" dirty="0"/>
                  <a:t>XOR</a:t>
                </a:r>
                <a:r>
                  <a:rPr kumimoji="1" lang="ko-KR" altLang="en-US" dirty="0"/>
                  <a:t> 해가면서 값을 완성 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도 동일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C6675C-9653-E04A-BB67-A5580299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" y="5302499"/>
                <a:ext cx="6166945" cy="369332"/>
              </a:xfrm>
              <a:prstGeom prst="rect">
                <a:avLst/>
              </a:prstGeom>
              <a:blipFill>
                <a:blip r:embed="rId9"/>
                <a:stretch>
                  <a:fillRect l="-619" t="-6897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29C1AF-456A-914A-88C2-BEAD948F6362}"/>
              </a:ext>
            </a:extLst>
          </p:cNvPr>
          <p:cNvSpPr/>
          <p:nvPr/>
        </p:nvSpPr>
        <p:spPr>
          <a:xfrm>
            <a:off x="1032185" y="1859578"/>
            <a:ext cx="4646239" cy="698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810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082AF-04AB-9646-987D-AF93C71B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908C3-94EB-374C-BD0B-C0FA8257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59" y="2611237"/>
            <a:ext cx="3898900" cy="240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E24423-F89C-9D4B-B140-E86FD1D3DCDC}"/>
                  </a:ext>
                </a:extLst>
              </p:cNvPr>
              <p:cNvSpPr txBox="1"/>
              <p:nvPr/>
            </p:nvSpPr>
            <p:spPr>
              <a:xfrm>
                <a:off x="573578" y="1180407"/>
                <a:ext cx="9293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로 완성된 값은 </a:t>
                </a:r>
                <a:r>
                  <a:rPr kumimoji="1" lang="ko-KR" altLang="en-US" dirty="0" err="1"/>
                  <a:t>큐비트의</a:t>
                </a:r>
                <a:r>
                  <a:rPr kumimoji="1" lang="ko-KR" altLang="en-US" dirty="0"/>
                  <a:t> 위치가 섞여있기 때문에 그에 맞는 </a:t>
                </a:r>
                <a:r>
                  <a:rPr kumimoji="1" lang="en-US" altLang="ko-KR" dirty="0"/>
                  <a:t>CNOT, Add</a:t>
                </a:r>
                <a:r>
                  <a:rPr kumimoji="1" lang="ko-KR" altLang="en-US" dirty="0"/>
                  <a:t> 가 필요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E24423-F89C-9D4B-B140-E86FD1D3D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" y="1180407"/>
                <a:ext cx="9293313" cy="369332"/>
              </a:xfrm>
              <a:prstGeom prst="rect">
                <a:avLst/>
              </a:prstGeom>
              <a:blipFill>
                <a:blip r:embed="rId3"/>
                <a:stretch>
                  <a:fillRect l="-410" t="-10714" b="-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D18C8E-6709-3F45-B42B-A067E3546016}"/>
                  </a:ext>
                </a:extLst>
              </p:cNvPr>
              <p:cNvSpPr txBox="1"/>
              <p:nvPr/>
            </p:nvSpPr>
            <p:spPr>
              <a:xfrm>
                <a:off x="998934" y="1760236"/>
                <a:ext cx="606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ko-Kore-KR" dirty="0"/>
                  <a:t> = ( 7, 6, 5, 4, 3, 2, 1, 0 )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/>
                  <a:t> = ( 6, 5, 4, 2, 7, 3, 0, 1)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D18C8E-6709-3F45-B42B-A067E3546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34" y="1760236"/>
                <a:ext cx="6063968" cy="369332"/>
              </a:xfrm>
              <a:prstGeom prst="rect">
                <a:avLst/>
              </a:prstGeom>
              <a:blipFill>
                <a:blip r:embed="rId4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D811E94-EF19-3D45-887E-1E65CDE80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199" y="2636637"/>
            <a:ext cx="3810000" cy="234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541D3-CC11-4247-9CE0-B5B8894AC105}"/>
              </a:ext>
            </a:extLst>
          </p:cNvPr>
          <p:cNvSpPr txBox="1"/>
          <p:nvPr/>
        </p:nvSpPr>
        <p:spPr>
          <a:xfrm>
            <a:off x="2496522" y="512387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F(X) 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연산할 때</a:t>
            </a:r>
            <a:r>
              <a:rPr kumimoji="1" lang="en-US" altLang="ko-KR" dirty="0"/>
              <a:t> &gt;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4B060-BA41-2442-A2E5-FEC83EAFD878}"/>
              </a:ext>
            </a:extLst>
          </p:cNvPr>
          <p:cNvSpPr txBox="1"/>
          <p:nvPr/>
        </p:nvSpPr>
        <p:spPr>
          <a:xfrm>
            <a:off x="7365175" y="5076533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F(X) 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어딘가에 연산할 때</a:t>
            </a:r>
            <a:r>
              <a:rPr kumimoji="1" lang="en-US" altLang="ko-KR" dirty="0"/>
              <a:t> 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577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DE72D-5ACE-724F-ADC7-F43F2DAC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B733C-89D8-234E-BF42-B9AB61B8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274"/>
            <a:ext cx="12192000" cy="3098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C2E0D-530F-BE42-A902-9B4B9FA30E4F}"/>
              </a:ext>
            </a:extLst>
          </p:cNvPr>
          <p:cNvSpPr txBox="1"/>
          <p:nvPr/>
        </p:nvSpPr>
        <p:spPr>
          <a:xfrm>
            <a:off x="4922120" y="5219652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HIGHT </a:t>
            </a:r>
            <a:r>
              <a:rPr kumimoji="1" lang="ko-KR" altLang="en-US" dirty="0"/>
              <a:t>양자 회로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853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4E3C7-B756-D04D-AC0A-5C2B2EB1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2427D-56A7-EA45-AC72-EB1B0F132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77519A-DD9B-374B-9A8D-E4ED21B34119}"/>
              </a:ext>
            </a:extLst>
          </p:cNvPr>
          <p:cNvSpPr/>
          <p:nvPr/>
        </p:nvSpPr>
        <p:spPr>
          <a:xfrm>
            <a:off x="235527" y="107991"/>
            <a:ext cx="11720946" cy="6276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초므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6CA87-80E8-FD41-9919-F2376AAB1118}"/>
              </a:ext>
            </a:extLst>
          </p:cNvPr>
          <p:cNvSpPr txBox="1"/>
          <p:nvPr/>
        </p:nvSpPr>
        <p:spPr>
          <a:xfrm>
            <a:off x="4862946" y="2676699"/>
            <a:ext cx="2073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dirty="0"/>
              <a:t>CHAM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950523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082AF-04AB-9646-987D-AF93C71B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84FB5-86B8-DD4E-83C5-B2FF92EF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23" y="1618734"/>
            <a:ext cx="9017000" cy="1625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F8D086-3B75-824D-A89F-2D4FF96A8456}"/>
              </a:ext>
            </a:extLst>
          </p:cNvPr>
          <p:cNvSpPr/>
          <p:nvPr/>
        </p:nvSpPr>
        <p:spPr>
          <a:xfrm>
            <a:off x="729291" y="1360485"/>
            <a:ext cx="314060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CHAM </a:t>
            </a:r>
            <a:r>
              <a:rPr kumimoji="1" lang="ko-KR" altLang="en-US" dirty="0" err="1"/>
              <a:t>파라미터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64</a:t>
            </a:r>
            <a:r>
              <a:rPr kumimoji="1" lang="ko-KR" altLang="en-US" dirty="0"/>
              <a:t>비트 </a:t>
            </a:r>
            <a:r>
              <a:rPr kumimoji="1" lang="ko-KR" altLang="en-US" dirty="0" err="1"/>
              <a:t>평문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비트 키</a:t>
            </a:r>
            <a:endParaRPr kumimoji="1"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D22673-6DA0-4946-A9E5-51D46EFBACDB}"/>
              </a:ext>
            </a:extLst>
          </p:cNvPr>
          <p:cNvSpPr/>
          <p:nvPr/>
        </p:nvSpPr>
        <p:spPr>
          <a:xfrm>
            <a:off x="1718175" y="2386155"/>
            <a:ext cx="8842248" cy="264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C4A704-36D7-854F-B96F-4ABF4C8ADA73}"/>
              </a:ext>
            </a:extLst>
          </p:cNvPr>
          <p:cNvSpPr/>
          <p:nvPr/>
        </p:nvSpPr>
        <p:spPr>
          <a:xfrm>
            <a:off x="4680831" y="1618734"/>
            <a:ext cx="2825496" cy="328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C581A-EB36-564A-B5B7-05FDD4077155}"/>
              </a:ext>
            </a:extLst>
          </p:cNvPr>
          <p:cNvSpPr txBox="1"/>
          <p:nvPr/>
        </p:nvSpPr>
        <p:spPr>
          <a:xfrm>
            <a:off x="5101455" y="324433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CHAM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D36F4D-D35B-BA4D-9658-E7235922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84" y="4204262"/>
            <a:ext cx="2286000" cy="17318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36A43D-ACC8-CF42-8B21-997E8E90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52" y="4939059"/>
            <a:ext cx="2794000" cy="92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5A641-E17C-0749-8322-2C5DC6BBC2CE}"/>
              </a:ext>
            </a:extLst>
          </p:cNvPr>
          <p:cNvSpPr txBox="1"/>
          <p:nvPr/>
        </p:nvSpPr>
        <p:spPr>
          <a:xfrm>
            <a:off x="4111134" y="59360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 err="1"/>
              <a:t>평문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E60CD-8C90-5549-AABC-181D8966AB3A}"/>
              </a:ext>
            </a:extLst>
          </p:cNvPr>
          <p:cNvSpPr txBox="1"/>
          <p:nvPr/>
        </p:nvSpPr>
        <p:spPr>
          <a:xfrm>
            <a:off x="7562088" y="59297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키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559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DCB9B-4B6A-FA47-8250-6376FBC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078A6-17FC-6D4E-BC20-DE410822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72" y="1898898"/>
            <a:ext cx="6301393" cy="781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E08B95-1030-7C4D-940E-427E0AE5CBE4}"/>
                  </a:ext>
                </a:extLst>
              </p:cNvPr>
              <p:cNvSpPr txBox="1"/>
              <p:nvPr/>
            </p:nvSpPr>
            <p:spPr>
              <a:xfrm>
                <a:off x="585216" y="1313631"/>
                <a:ext cx="1150045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키</a:t>
                </a:r>
                <a:r>
                  <a:rPr kumimoji="1" lang="ko-KR" altLang="en-US" dirty="0"/>
                  <a:t>스케줄 </a:t>
                </a:r>
                <a:r>
                  <a:rPr kumimoji="1" lang="en-US" altLang="ko-KR" dirty="0"/>
                  <a:t>(CHAM-64/128, 0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 8</m:t>
                    </m:r>
                  </m:oMath>
                </a14:m>
                <a:r>
                  <a:rPr kumimoji="1" lang="en-US" altLang="ko-KR" dirty="0"/>
                  <a:t>),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HIGHT</a:t>
                </a:r>
                <a:r>
                  <a:rPr kumimoji="1" lang="ko-KR" altLang="en-US" dirty="0"/>
                  <a:t>의 </a:t>
                </a:r>
                <a:r>
                  <a:rPr kumimoji="1" lang="ko-KR" altLang="en-US" dirty="0" err="1"/>
                  <a:t>보조함수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/>
                  <a:t>와 유사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endParaRPr kumimoji="1" lang="en-US" altLang="ko-Kore-KR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𝑅𝐾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는 추가 </a:t>
                </a:r>
                <a:r>
                  <a:rPr kumimoji="1" lang="ko-KR" altLang="en-US" dirty="0" err="1"/>
                  <a:t>큐빗</a:t>
                </a:r>
                <a:r>
                  <a:rPr kumimoji="1" lang="ko-KR" altLang="en-US" dirty="0"/>
                  <a:t> 없이 </a:t>
                </a:r>
                <a:r>
                  <a:rPr kumimoji="1" lang="en-US" altLang="ko-KR" dirty="0"/>
                  <a:t>25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CNOT </a:t>
                </a:r>
                <a:r>
                  <a:rPr kumimoji="1" lang="ko-KR" altLang="en-US" dirty="0"/>
                  <a:t>게이트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𝑅𝐾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[(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⨁1]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3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temp </a:t>
                </a:r>
                <a:r>
                  <a:rPr kumimoji="1" lang="ko-KR" altLang="en-US" dirty="0" err="1"/>
                  <a:t>큐빗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35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CNOT </a:t>
                </a:r>
                <a:r>
                  <a:rPr kumimoji="1" lang="ko-KR" altLang="en-US" dirty="0"/>
                  <a:t>게이트로 구현</a:t>
                </a:r>
                <a:endParaRPr kumimoji="1" lang="ko-Kore-KR" alt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E08B95-1030-7C4D-940E-427E0AE5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" y="1313631"/>
                <a:ext cx="11500456" cy="2308324"/>
              </a:xfrm>
              <a:prstGeom prst="rect">
                <a:avLst/>
              </a:prstGeom>
              <a:blipFill>
                <a:blip r:embed="rId3"/>
                <a:stretch>
                  <a:fillRect l="-331" t="-10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0195C1E6-90E9-F649-9386-135CF84619C5}"/>
              </a:ext>
            </a:extLst>
          </p:cNvPr>
          <p:cNvSpPr/>
          <p:nvPr/>
        </p:nvSpPr>
        <p:spPr>
          <a:xfrm>
            <a:off x="1633516" y="1898898"/>
            <a:ext cx="6301393" cy="7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392CC0-20E6-1142-A0B7-9A677FC8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16" y="3429000"/>
            <a:ext cx="4627076" cy="2686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238732-D1E2-5E4E-8E68-97F2173BC77B}"/>
                  </a:ext>
                </a:extLst>
              </p:cNvPr>
              <p:cNvSpPr txBox="1"/>
              <p:nvPr/>
            </p:nvSpPr>
            <p:spPr>
              <a:xfrm>
                <a:off x="3345030" y="6081045"/>
                <a:ext cx="12040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&lt;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𝑅𝐾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R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&gt;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238732-D1E2-5E4E-8E68-97F2173B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0" y="6081045"/>
                <a:ext cx="1204048" cy="369332"/>
              </a:xfrm>
              <a:prstGeom prst="rect">
                <a:avLst/>
              </a:prstGeom>
              <a:blipFill>
                <a:blip r:embed="rId5"/>
                <a:stretch>
                  <a:fillRect t="-10714" r="-3158" b="-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846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5DAF-2F0E-CB44-ADEE-0061C70C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128F-7ED3-4D4A-B1B3-39F076DD35B9}"/>
              </a:ext>
            </a:extLst>
          </p:cNvPr>
          <p:cNvSpPr txBox="1"/>
          <p:nvPr/>
        </p:nvSpPr>
        <p:spPr>
          <a:xfrm>
            <a:off x="411920" y="1325880"/>
            <a:ext cx="59875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CHAM </a:t>
            </a:r>
            <a:r>
              <a:rPr kumimoji="1" lang="ko-KR" altLang="en-US" dirty="0"/>
              <a:t>또한 키 스케줄과 라운드 함수를 병행하여 수행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6C1D3-5B69-F446-B49E-0691E43988E5}"/>
                  </a:ext>
                </a:extLst>
              </p:cNvPr>
              <p:cNvSpPr txBox="1"/>
              <p:nvPr/>
            </p:nvSpPr>
            <p:spPr>
              <a:xfrm>
                <a:off x="832544" y="1507722"/>
                <a:ext cx="3776803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라운드</a:t>
                </a:r>
                <a:r>
                  <a:rPr kumimoji="1" lang="ko-KR" altLang="en-US" dirty="0"/>
                  <a:t> 함수</a:t>
                </a:r>
                <a:r>
                  <a:rPr kumimoji="1" lang="en-US" altLang="ko-KR" dirty="0"/>
                  <a:t> (0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dirty="0"/>
                  <a:t>,  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dirty="0"/>
                  <a:t> = 80)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ko-KR" altLang="en-US" dirty="0"/>
                  <a:t> 가</a:t>
                </a:r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홀수일 때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아닐 때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6C1D3-5B69-F446-B49E-0691E4398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4" y="1507722"/>
                <a:ext cx="3776803" cy="2585323"/>
              </a:xfrm>
              <a:prstGeom prst="rect">
                <a:avLst/>
              </a:prstGeom>
              <a:blipFill>
                <a:blip r:embed="rId2"/>
                <a:stretch>
                  <a:fillRect l="-1010" r="-673" b="-24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10E42D72-B57B-8146-91C2-44185C84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86" y="2870409"/>
            <a:ext cx="6781800" cy="76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0EB6F0-B81C-0C41-9735-6BA4F37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86" y="4133307"/>
            <a:ext cx="6718300" cy="787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20C7A-8372-054E-9E63-22CF343BB062}"/>
              </a:ext>
            </a:extLst>
          </p:cNvPr>
          <p:cNvSpPr/>
          <p:nvPr/>
        </p:nvSpPr>
        <p:spPr>
          <a:xfrm>
            <a:off x="2070386" y="2830226"/>
            <a:ext cx="6931532" cy="7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517BE-55B2-D142-8A5C-380319F8464D}"/>
              </a:ext>
            </a:extLst>
          </p:cNvPr>
          <p:cNvSpPr/>
          <p:nvPr/>
        </p:nvSpPr>
        <p:spPr>
          <a:xfrm>
            <a:off x="2070386" y="4119214"/>
            <a:ext cx="6931532" cy="7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427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5DAF-2F0E-CB44-ADEE-0061C70C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E128F-7ED3-4D4A-B1B3-39F076DD35B9}"/>
                  </a:ext>
                </a:extLst>
              </p:cNvPr>
              <p:cNvSpPr txBox="1"/>
              <p:nvPr/>
            </p:nvSpPr>
            <p:spPr>
              <a:xfrm>
                <a:off x="467911" y="1290358"/>
                <a:ext cx="5946371" cy="3975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연산 대상은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가 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/>
                  <a:t>있는</a:t>
                </a:r>
                <a:r>
                  <a:rPr kumimoji="1" lang="ko-KR" altLang="en-US" dirty="0"/>
                  <a:t> 값은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로 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    사용이 되기 때문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값은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ko-KR" altLang="en-US" dirty="0"/>
                  <a:t> 에 저장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E128F-7ED3-4D4A-B1B3-39F076DD3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1" y="1290358"/>
                <a:ext cx="5946371" cy="3975512"/>
              </a:xfrm>
              <a:prstGeom prst="rect">
                <a:avLst/>
              </a:prstGeom>
              <a:blipFill>
                <a:blip r:embed="rId2"/>
                <a:stretch>
                  <a:fillRect l="-641" b="-15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6C1D3-5B69-F446-B49E-0691E43988E5}"/>
                  </a:ext>
                </a:extLst>
              </p:cNvPr>
              <p:cNvSpPr txBox="1"/>
              <p:nvPr/>
            </p:nvSpPr>
            <p:spPr>
              <a:xfrm>
                <a:off x="0" y="710384"/>
                <a:ext cx="195243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ko-KR" altLang="en-US" dirty="0"/>
                  <a:t> 가</a:t>
                </a:r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홀수일 때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아닐 때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6C1D3-5B69-F446-B49E-0691E4398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0384"/>
                <a:ext cx="1952432" cy="2308324"/>
              </a:xfrm>
              <a:prstGeom prst="rect">
                <a:avLst/>
              </a:prstGeom>
              <a:blipFill>
                <a:blip r:embed="rId3"/>
                <a:stretch>
                  <a:fillRect r="-22876" b="-33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10E42D72-B57B-8146-91C2-44185C84B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4" y="1855618"/>
            <a:ext cx="5604794" cy="629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0EB6F0-B81C-0C41-9735-6BA4F3742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384" y="3120720"/>
            <a:ext cx="5552314" cy="6507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20C7A-8372-054E-9E63-22CF343BB062}"/>
              </a:ext>
            </a:extLst>
          </p:cNvPr>
          <p:cNvSpPr/>
          <p:nvPr/>
        </p:nvSpPr>
        <p:spPr>
          <a:xfrm>
            <a:off x="1310888" y="1749311"/>
            <a:ext cx="5728539" cy="7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517BE-55B2-D142-8A5C-380319F8464D}"/>
              </a:ext>
            </a:extLst>
          </p:cNvPr>
          <p:cNvSpPr/>
          <p:nvPr/>
        </p:nvSpPr>
        <p:spPr>
          <a:xfrm>
            <a:off x="1310888" y="3038299"/>
            <a:ext cx="5728539" cy="7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B4CA7D-A4D1-6141-9174-97B96C457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671" y="969910"/>
            <a:ext cx="3824118" cy="540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EAF6BA-542D-794A-8A64-4ACD4921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18" y="2000045"/>
            <a:ext cx="7630495" cy="33901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F45DAF-2F0E-CB44-ADEE-0061C70C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4B731-E6CD-5946-A3F2-8B19C9BD26B8}"/>
              </a:ext>
            </a:extLst>
          </p:cNvPr>
          <p:cNvSpPr/>
          <p:nvPr/>
        </p:nvSpPr>
        <p:spPr>
          <a:xfrm>
            <a:off x="4755821" y="3867254"/>
            <a:ext cx="7301708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A6E865-6161-7446-9CDE-8ED532F61051}"/>
              </a:ext>
            </a:extLst>
          </p:cNvPr>
          <p:cNvSpPr/>
          <p:nvPr/>
        </p:nvSpPr>
        <p:spPr>
          <a:xfrm>
            <a:off x="4755821" y="2737319"/>
            <a:ext cx="4785360" cy="4212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795809-6634-0D4F-92DE-D0B5C85BA9D3}"/>
              </a:ext>
            </a:extLst>
          </p:cNvPr>
          <p:cNvSpPr/>
          <p:nvPr/>
        </p:nvSpPr>
        <p:spPr>
          <a:xfrm>
            <a:off x="4748890" y="3283384"/>
            <a:ext cx="2793651" cy="2350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064EE9-EDDD-464B-8E51-14130D58D2C0}"/>
                  </a:ext>
                </a:extLst>
              </p:cNvPr>
              <p:cNvSpPr txBox="1"/>
              <p:nvPr/>
            </p:nvSpPr>
            <p:spPr>
              <a:xfrm>
                <a:off x="11842067" y="4145048"/>
                <a:ext cx="168751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300" dirty="0">
                    <a:sym typeface="Wingdings" pitchFamily="2" charset="2"/>
                  </a:rPr>
                  <a:t> </a:t>
                </a:r>
                <a:r>
                  <a:rPr kumimoji="1" lang="ko-KR" altLang="en-US" sz="1300" dirty="0">
                    <a:sym typeface="Wingdings" pitchFamily="2" charset="2"/>
                  </a:rPr>
                  <a:t>값 저장은 </a:t>
                </a:r>
                <a14:m>
                  <m:oMath xmlns:m="http://schemas.openxmlformats.org/officeDocument/2006/math">
                    <m:r>
                      <a:rPr kumimoji="1" lang="en-US" altLang="ko-KR" sz="1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1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[0]</m:t>
                    </m:r>
                  </m:oMath>
                </a14:m>
                <a:r>
                  <a:rPr kumimoji="1" lang="ko-KR" altLang="en-US" sz="1300" dirty="0">
                    <a:sym typeface="Wingdings" pitchFamily="2" charset="2"/>
                  </a:rPr>
                  <a:t> 에</a:t>
                </a:r>
                <a:endParaRPr kumimoji="1" lang="ko-Kore-KR" altLang="en-US" sz="1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064EE9-EDDD-464B-8E51-14130D58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2067" y="4145048"/>
                <a:ext cx="1687513" cy="292388"/>
              </a:xfrm>
              <a:prstGeom prst="rect">
                <a:avLst/>
              </a:prstGeom>
              <a:blipFill>
                <a:blip r:embed="rId3"/>
                <a:stretch>
                  <a:fillRect l="-752" t="-4348" b="-217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6A0DF2-FD5C-CE47-994F-83A665B5A6D9}"/>
                  </a:ext>
                </a:extLst>
              </p:cNvPr>
              <p:cNvSpPr txBox="1"/>
              <p:nvPr/>
            </p:nvSpPr>
            <p:spPr>
              <a:xfrm>
                <a:off x="7591952" y="3292349"/>
                <a:ext cx="2793650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300" dirty="0">
                    <a:sym typeface="Wingdings" pitchFamily="2" charset="2"/>
                  </a:rPr>
                  <a:t></a:t>
                </a:r>
                <a:r>
                  <a:rPr kumimoji="1" lang="ko-KR" altLang="en-US" sz="13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sz="1300" dirty="0">
                    <a:sym typeface="Wingdings" pitchFamily="2" charset="2"/>
                  </a:rPr>
                  <a:t> </a:t>
                </a:r>
                <a:r>
                  <a:rPr kumimoji="1" lang="ko-KR" altLang="en-US" sz="1300" dirty="0">
                    <a:sym typeface="Wingdings" pitchFamily="2" charset="2"/>
                  </a:rPr>
                  <a:t>값에 따라 </a:t>
                </a:r>
                <a:r>
                  <a:rPr kumimoji="1" lang="en-US" altLang="ko-KR" sz="1300" dirty="0">
                    <a:sym typeface="Wingdings" pitchFamily="2" charset="2"/>
                  </a:rPr>
                  <a:t>text0</a:t>
                </a:r>
                <a:r>
                  <a:rPr kumimoji="1" lang="ko-KR" altLang="en-US" sz="1300" dirty="0">
                    <a:sym typeface="Wingdings" pitchFamily="2" charset="2"/>
                  </a:rPr>
                  <a:t> 에 </a:t>
                </a:r>
                <a:r>
                  <a:rPr kumimoji="1" lang="en-US" altLang="ko-KR" sz="1300" dirty="0">
                    <a:sym typeface="Wingdings" pitchFamily="2" charset="2"/>
                  </a:rPr>
                  <a:t>X</a:t>
                </a:r>
                <a:r>
                  <a:rPr kumimoji="1" lang="ko-KR" altLang="en-US" sz="1300" dirty="0">
                    <a:sym typeface="Wingdings" pitchFamily="2" charset="2"/>
                  </a:rPr>
                  <a:t> </a:t>
                </a:r>
                <a:r>
                  <a:rPr kumimoji="1" lang="en-US" altLang="ko-KR" sz="1300" dirty="0">
                    <a:sym typeface="Wingdings" pitchFamily="2" charset="2"/>
                  </a:rPr>
                  <a:t>gate </a:t>
                </a:r>
                <a:r>
                  <a:rPr kumimoji="1" lang="ko-KR" altLang="en-US" sz="1300" dirty="0">
                    <a:sym typeface="Wingdings" pitchFamily="2" charset="2"/>
                  </a:rPr>
                  <a:t>적용 </a:t>
                </a:r>
                <a:endParaRPr kumimoji="1" lang="ko-Kore-KR" altLang="en-US" sz="1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6A0DF2-FD5C-CE47-994F-83A665B5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952" y="3292349"/>
                <a:ext cx="2793650" cy="302840"/>
              </a:xfrm>
              <a:prstGeom prst="rect">
                <a:avLst/>
              </a:prstGeom>
              <a:blipFill>
                <a:blip r:embed="rId4"/>
                <a:stretch>
                  <a:fillRect l="-455" t="-4167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9733B639-2970-F04A-8C64-D6BE98A29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46" y="969910"/>
            <a:ext cx="3824118" cy="54053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67A5BB-4FAD-A348-A85A-A2E5100C4599}"/>
              </a:ext>
            </a:extLst>
          </p:cNvPr>
          <p:cNvSpPr/>
          <p:nvPr/>
        </p:nvSpPr>
        <p:spPr>
          <a:xfrm>
            <a:off x="697471" y="4083385"/>
            <a:ext cx="2592576" cy="4141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5B7F9-B3A5-5045-B571-69EB7FEFBEE6}"/>
              </a:ext>
            </a:extLst>
          </p:cNvPr>
          <p:cNvSpPr/>
          <p:nvPr/>
        </p:nvSpPr>
        <p:spPr>
          <a:xfrm>
            <a:off x="697471" y="4536141"/>
            <a:ext cx="1734638" cy="1942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A67B18-4640-9E44-AB97-1D654CC5F9E2}"/>
              </a:ext>
            </a:extLst>
          </p:cNvPr>
          <p:cNvSpPr/>
          <p:nvPr/>
        </p:nvSpPr>
        <p:spPr>
          <a:xfrm>
            <a:off x="697471" y="4764793"/>
            <a:ext cx="1884364" cy="194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1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Grover on Korean Block Ciphers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F2B58-4BFD-8E48-892F-8CEAF46C0A4E}"/>
              </a:ext>
            </a:extLst>
          </p:cNvPr>
          <p:cNvSpPr/>
          <p:nvPr/>
        </p:nvSpPr>
        <p:spPr>
          <a:xfrm>
            <a:off x="612913" y="1350046"/>
            <a:ext cx="106481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SPECK 및 모든 </a:t>
            </a:r>
            <a:r>
              <a:rPr lang="ko-KR" altLang="en-US" dirty="0"/>
              <a:t>국산</a:t>
            </a:r>
            <a:r>
              <a:rPr lang="ko-KR" altLang="ko-Kore-KR" dirty="0"/>
              <a:t> 경량 블록 암호를 </a:t>
            </a:r>
            <a:r>
              <a:rPr lang="ko-KR" altLang="en-US" dirty="0"/>
              <a:t>양자 회로 </a:t>
            </a:r>
            <a:r>
              <a:rPr lang="ko-KR" altLang="ko-Kore-KR" dirty="0"/>
              <a:t>구현</a:t>
            </a:r>
            <a:r>
              <a:rPr lang="ko-Kore-KR" altLang="en-US" dirty="0"/>
              <a:t> 및</a:t>
            </a:r>
            <a:r>
              <a:rPr lang="ko-KR" altLang="en-US" dirty="0"/>
              <a:t> 최적화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SPECK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611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A6B721-7F2F-3648-A8DC-386171AA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45" y="1070412"/>
            <a:ext cx="4133434" cy="53511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0148AF-FE66-D343-908D-F74E048F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B771F-EB34-4242-8719-6FFF6C242B51}"/>
              </a:ext>
            </a:extLst>
          </p:cNvPr>
          <p:cNvSpPr txBox="1"/>
          <p:nvPr/>
        </p:nvSpPr>
        <p:spPr>
          <a:xfrm>
            <a:off x="603504" y="1183960"/>
            <a:ext cx="53719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라운드</a:t>
            </a:r>
            <a:r>
              <a:rPr kumimoji="1" lang="ko-KR" altLang="en-US" dirty="0"/>
              <a:t> 함수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생략</a:t>
            </a:r>
            <a:r>
              <a:rPr kumimoji="1" lang="en-US" altLang="ko-KR" dirty="0"/>
              <a:t> </a:t>
            </a:r>
            <a:r>
              <a:rPr kumimoji="1" lang="ko-KR" altLang="en-US" dirty="0"/>
              <a:t>된 </a:t>
            </a:r>
            <a:r>
              <a:rPr kumimoji="1" lang="en-US" altLang="ko-Kore-KR" dirty="0"/>
              <a:t>Rotation </a:t>
            </a:r>
            <a:r>
              <a:rPr kumimoji="1" lang="ko-KR" altLang="en-US" dirty="0"/>
              <a:t>연산 및 다른 </a:t>
            </a:r>
            <a:r>
              <a:rPr kumimoji="1" lang="ko-KR" altLang="en-US" dirty="0" err="1"/>
              <a:t>큐빗</a:t>
            </a:r>
            <a:r>
              <a:rPr kumimoji="1" lang="ko-KR" altLang="en-US" dirty="0"/>
              <a:t> 위치에 주의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ED7E3-2BD9-2847-8B6C-E6C2AE5B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48" y="1715388"/>
            <a:ext cx="5552314" cy="6507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F6F605-D81D-9941-BB51-ACAD2094BC3F}"/>
              </a:ext>
            </a:extLst>
          </p:cNvPr>
          <p:cNvSpPr/>
          <p:nvPr/>
        </p:nvSpPr>
        <p:spPr>
          <a:xfrm>
            <a:off x="1097280" y="1685577"/>
            <a:ext cx="5728539" cy="710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4A9A83-B874-DE4A-AFF7-4C7F686F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19" y="2628327"/>
            <a:ext cx="7404358" cy="2290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3A32C-3F8D-2241-8CC5-6821412F0D97}"/>
              </a:ext>
            </a:extLst>
          </p:cNvPr>
          <p:cNvSpPr/>
          <p:nvPr/>
        </p:nvSpPr>
        <p:spPr>
          <a:xfrm>
            <a:off x="5274306" y="2628327"/>
            <a:ext cx="989333" cy="229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23752-F2A9-7A4D-ABC1-14A737D948F0}"/>
              </a:ext>
            </a:extLst>
          </p:cNvPr>
          <p:cNvSpPr/>
          <p:nvPr/>
        </p:nvSpPr>
        <p:spPr>
          <a:xfrm>
            <a:off x="3584463" y="2620535"/>
            <a:ext cx="989333" cy="229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83DD0-3EE4-1D48-9155-CC669AB3251D}"/>
              </a:ext>
            </a:extLst>
          </p:cNvPr>
          <p:cNvSpPr/>
          <p:nvPr/>
        </p:nvSpPr>
        <p:spPr>
          <a:xfrm>
            <a:off x="7832845" y="1715388"/>
            <a:ext cx="872243" cy="325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9DCFA7-695A-1547-AC10-90A9AB016007}"/>
              </a:ext>
            </a:extLst>
          </p:cNvPr>
          <p:cNvCxnSpPr/>
          <p:nvPr/>
        </p:nvCxnSpPr>
        <p:spPr>
          <a:xfrm>
            <a:off x="8796528" y="2040759"/>
            <a:ext cx="1103034" cy="579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DB0C7B-F476-9C48-A771-5019D5A902B1}"/>
              </a:ext>
            </a:extLst>
          </p:cNvPr>
          <p:cNvSpPr/>
          <p:nvPr/>
        </p:nvSpPr>
        <p:spPr>
          <a:xfrm>
            <a:off x="9540689" y="2637471"/>
            <a:ext cx="1103035" cy="172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C4FC11-9F0A-6F4C-849C-B742B4171652}"/>
              </a:ext>
            </a:extLst>
          </p:cNvPr>
          <p:cNvSpPr/>
          <p:nvPr/>
        </p:nvSpPr>
        <p:spPr>
          <a:xfrm>
            <a:off x="7832845" y="4192757"/>
            <a:ext cx="872243" cy="325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112EAE-8FB8-8744-AFBE-379924D01774}"/>
              </a:ext>
            </a:extLst>
          </p:cNvPr>
          <p:cNvCxnSpPr/>
          <p:nvPr/>
        </p:nvCxnSpPr>
        <p:spPr>
          <a:xfrm>
            <a:off x="8796528" y="4518128"/>
            <a:ext cx="1103034" cy="579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A7B25C-4610-2E4B-9316-5453B3BB9BDB}"/>
              </a:ext>
            </a:extLst>
          </p:cNvPr>
          <p:cNvSpPr/>
          <p:nvPr/>
        </p:nvSpPr>
        <p:spPr>
          <a:xfrm>
            <a:off x="9540689" y="5114840"/>
            <a:ext cx="1194367" cy="172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4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56604-C7B5-0245-9CB1-40F1B8AE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CHAM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8F071-5ACA-8940-BD06-66C59D77E928}"/>
              </a:ext>
            </a:extLst>
          </p:cNvPr>
          <p:cNvSpPr txBox="1"/>
          <p:nvPr/>
        </p:nvSpPr>
        <p:spPr>
          <a:xfrm>
            <a:off x="4516080" y="4808482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CHAM-64/128 </a:t>
            </a:r>
            <a:r>
              <a:rPr kumimoji="1" lang="ko-KR" altLang="en-US" dirty="0"/>
              <a:t>양자 회로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DAAF9-2106-344B-9155-177B2EDB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50858"/>
            <a:ext cx="11083636" cy="283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0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4E3C7-B756-D04D-AC0A-5C2B2EB1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2427D-56A7-EA45-AC72-EB1B0F132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77519A-DD9B-374B-9A8D-E4ED21B34119}"/>
              </a:ext>
            </a:extLst>
          </p:cNvPr>
          <p:cNvSpPr/>
          <p:nvPr/>
        </p:nvSpPr>
        <p:spPr>
          <a:xfrm>
            <a:off x="235527" y="107991"/>
            <a:ext cx="11720946" cy="6276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초므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6CA87-80E8-FD41-9919-F2376AAB1118}"/>
              </a:ext>
            </a:extLst>
          </p:cNvPr>
          <p:cNvSpPr txBox="1"/>
          <p:nvPr/>
        </p:nvSpPr>
        <p:spPr>
          <a:xfrm>
            <a:off x="5397732" y="2713275"/>
            <a:ext cx="13965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dirty="0"/>
              <a:t>LEA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612587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EE5E7-47CC-EA43-8CEA-C9B0309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LEA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1C8B5-DF7C-8E48-AE5E-2AD8CD90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98" y="1933299"/>
            <a:ext cx="8327300" cy="1156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A4AC0-9C0E-7C47-A30F-97241B385E69}"/>
              </a:ext>
            </a:extLst>
          </p:cNvPr>
          <p:cNvSpPr txBox="1"/>
          <p:nvPr/>
        </p:nvSpPr>
        <p:spPr>
          <a:xfrm>
            <a:off x="788893" y="1386612"/>
            <a:ext cx="188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LEA </a:t>
            </a:r>
            <a:r>
              <a:rPr kumimoji="1" lang="ko-KR" altLang="en-US" dirty="0" err="1"/>
              <a:t>파라미터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32D61-EB2C-6B47-872E-470F0D490808}"/>
              </a:ext>
            </a:extLst>
          </p:cNvPr>
          <p:cNvSpPr txBox="1"/>
          <p:nvPr/>
        </p:nvSpPr>
        <p:spPr>
          <a:xfrm>
            <a:off x="5351928" y="3105835"/>
            <a:ext cx="1690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LEA </a:t>
            </a:r>
            <a:r>
              <a:rPr kumimoji="1" lang="ko-KR" altLang="en-US" sz="1500" dirty="0" err="1"/>
              <a:t>파라미터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E4D946-0046-4D42-ADC5-D9068B3BF9A7}"/>
              </a:ext>
            </a:extLst>
          </p:cNvPr>
          <p:cNvSpPr/>
          <p:nvPr/>
        </p:nvSpPr>
        <p:spPr>
          <a:xfrm>
            <a:off x="2172624" y="2280196"/>
            <a:ext cx="8279974" cy="24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A1324-A758-A54B-A856-9BF4AE3A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41" y="4504723"/>
            <a:ext cx="30353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70820-628F-FF4C-AF30-8D266B545DF8}"/>
              </a:ext>
            </a:extLst>
          </p:cNvPr>
          <p:cNvSpPr txBox="1"/>
          <p:nvPr/>
        </p:nvSpPr>
        <p:spPr>
          <a:xfrm>
            <a:off x="6335146" y="5536369"/>
            <a:ext cx="7072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5856E4-9C44-5C49-B3FB-73B96F1C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63" y="4504723"/>
            <a:ext cx="3924300" cy="97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7C894-61E1-DA4E-85EE-08CD670F0A36}"/>
              </a:ext>
            </a:extLst>
          </p:cNvPr>
          <p:cNvSpPr txBox="1"/>
          <p:nvPr/>
        </p:nvSpPr>
        <p:spPr>
          <a:xfrm>
            <a:off x="2125298" y="5536369"/>
            <a:ext cx="8996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평문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0160E-E5E8-C94B-892C-A583D57AC559}"/>
              </a:ext>
            </a:extLst>
          </p:cNvPr>
          <p:cNvSpPr txBox="1"/>
          <p:nvPr/>
        </p:nvSpPr>
        <p:spPr>
          <a:xfrm>
            <a:off x="788893" y="3868786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</a:t>
            </a:r>
            <a:r>
              <a:rPr kumimoji="1" lang="en-US" altLang="ko-KR" dirty="0"/>
              <a:t>28-bit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평문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128-bit </a:t>
            </a:r>
            <a:r>
              <a:rPr kumimoji="1" lang="ko-KR" altLang="en-US" dirty="0"/>
              <a:t>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27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EE5E7-47CC-EA43-8CEA-C9B0309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LEA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A4AC0-9C0E-7C47-A30F-97241B385E69}"/>
              </a:ext>
            </a:extLst>
          </p:cNvPr>
          <p:cNvSpPr txBox="1"/>
          <p:nvPr/>
        </p:nvSpPr>
        <p:spPr>
          <a:xfrm>
            <a:off x="788893" y="138661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키 스케줄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32D61-EB2C-6B47-872E-470F0D490808}"/>
              </a:ext>
            </a:extLst>
          </p:cNvPr>
          <p:cNvSpPr txBox="1"/>
          <p:nvPr/>
        </p:nvSpPr>
        <p:spPr>
          <a:xfrm>
            <a:off x="2616982" y="5750640"/>
            <a:ext cx="1337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917EE-1BB6-3D4D-911B-5F401DB4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60" y="2053882"/>
            <a:ext cx="4114380" cy="12595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E952E4-D382-194B-AF5D-AFC1A7EAB7F8}"/>
                  </a:ext>
                </a:extLst>
              </p:cNvPr>
              <p:cNvSpPr txBox="1"/>
              <p:nvPr/>
            </p:nvSpPr>
            <p:spPr>
              <a:xfrm>
                <a:off x="2503683" y="3429000"/>
                <a:ext cx="14505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500" dirty="0"/>
                  <a:t>&lt;</a:t>
                </a:r>
                <a:r>
                  <a:rPr kumimoji="1" lang="ko-KR" altLang="en-US" sz="1500" dirty="0"/>
                  <a:t> </a:t>
                </a:r>
                <a:r>
                  <a:rPr kumimoji="1" lang="en-US" altLang="ko-KR" sz="1500" dirty="0" err="1"/>
                  <a:t>Çonstant</a:t>
                </a:r>
                <a:r>
                  <a:rPr kumimoji="1" lang="ko-KR" altLang="en-US" sz="1500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sz="15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ko-KR" altLang="en-US" sz="1500" dirty="0"/>
                  <a:t> </a:t>
                </a:r>
                <a:r>
                  <a:rPr kumimoji="1" lang="en-US" altLang="ko-KR" sz="1500" dirty="0"/>
                  <a:t>&gt;</a:t>
                </a:r>
                <a:endParaRPr kumimoji="1" lang="ko-Kore-KR" altLang="en-US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E952E4-D382-194B-AF5D-AFC1A7EAB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683" y="3429000"/>
                <a:ext cx="1450525" cy="323165"/>
              </a:xfrm>
              <a:prstGeom prst="rect">
                <a:avLst/>
              </a:prstGeom>
              <a:blipFill>
                <a:blip r:embed="rId3"/>
                <a:stretch>
                  <a:fillRect l="-2632" t="-8000" r="-87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8F6BF6D-CB8D-7A49-9858-85154B8F3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74" y="3985284"/>
            <a:ext cx="4439752" cy="16478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316FA-4EAE-5B43-AF5A-B150E16BDD8C}"/>
              </a:ext>
            </a:extLst>
          </p:cNvPr>
          <p:cNvSpPr/>
          <p:nvPr/>
        </p:nvSpPr>
        <p:spPr>
          <a:xfrm>
            <a:off x="1297561" y="2062847"/>
            <a:ext cx="4114380" cy="1259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943E3C-E922-F640-A60E-B62023EBA9B1}"/>
              </a:ext>
            </a:extLst>
          </p:cNvPr>
          <p:cNvSpPr/>
          <p:nvPr/>
        </p:nvSpPr>
        <p:spPr>
          <a:xfrm>
            <a:off x="1171754" y="3988839"/>
            <a:ext cx="4402871" cy="164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79DEB6-0386-E142-A74C-DBC6867E7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452" y="1899264"/>
            <a:ext cx="5187214" cy="38513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2B72C3-8165-8940-BEB8-7AFD9231DB2A}"/>
              </a:ext>
            </a:extLst>
          </p:cNvPr>
          <p:cNvSpPr txBox="1"/>
          <p:nvPr/>
        </p:nvSpPr>
        <p:spPr>
          <a:xfrm>
            <a:off x="7906158" y="5831322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93797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C4B1C-FA67-E748-9F19-132FFEFE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LEA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4F2BF-5922-D74E-92F0-9860D6B1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18" y="2043710"/>
            <a:ext cx="4286954" cy="3182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201FCA-CEB7-1F41-B974-44D85809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06" y="3250651"/>
            <a:ext cx="6592455" cy="1858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421F6-CDF5-454F-A814-E8E2CBEEE008}"/>
              </a:ext>
            </a:extLst>
          </p:cNvPr>
          <p:cNvSpPr txBox="1"/>
          <p:nvPr/>
        </p:nvSpPr>
        <p:spPr>
          <a:xfrm>
            <a:off x="1721224" y="538241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키 스케줄 알고리즘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922D-C821-604C-BD11-9A162B6ED5D9}"/>
              </a:ext>
            </a:extLst>
          </p:cNvPr>
          <p:cNvSpPr txBox="1"/>
          <p:nvPr/>
        </p:nvSpPr>
        <p:spPr>
          <a:xfrm>
            <a:off x="7718610" y="538241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키 스케줄 코드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E48C4A-1A10-4A4E-9A9E-421ACFD0BFFA}"/>
              </a:ext>
            </a:extLst>
          </p:cNvPr>
          <p:cNvSpPr/>
          <p:nvPr/>
        </p:nvSpPr>
        <p:spPr>
          <a:xfrm>
            <a:off x="5470106" y="3250651"/>
            <a:ext cx="6592455" cy="1858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4A0CF-9608-4948-AD24-6A1659DEE7E3}"/>
              </a:ext>
            </a:extLst>
          </p:cNvPr>
          <p:cNvSpPr txBox="1"/>
          <p:nvPr/>
        </p:nvSpPr>
        <p:spPr>
          <a:xfrm>
            <a:off x="770965" y="1281953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Roation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연산에 유의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5425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94D0E-D50D-1946-A13E-96EC7A52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LEA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983F56E-0CA2-9A48-9651-F2AF950632E4}"/>
                  </a:ext>
                </a:extLst>
              </p:cNvPr>
              <p:cNvSpPr/>
              <p:nvPr/>
            </p:nvSpPr>
            <p:spPr>
              <a:xfrm>
                <a:off x="610289" y="1451020"/>
                <a:ext cx="11469935" cy="341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라운드 함수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번째 줄 </a:t>
                </a:r>
                <a:r>
                  <a:rPr kumimoji="1" lang="ko-KR" altLang="en-US" dirty="0" err="1"/>
                  <a:t>부터</a:t>
                </a:r>
                <a:r>
                  <a:rPr kumimoji="1" lang="ko-KR" altLang="en-US" dirty="0"/>
                  <a:t> 계산하면 추가 </a:t>
                </a:r>
                <a:r>
                  <a:rPr kumimoji="1" lang="ko-KR" altLang="en-US" dirty="0" err="1"/>
                  <a:t>큐빗을</a:t>
                </a:r>
                <a:r>
                  <a:rPr kumimoji="1" lang="ko-KR" altLang="en-US" dirty="0"/>
                  <a:t> 사용해야함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도 나중에 사용되기 때문에 값을 변경하면 안됨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따라서 </a:t>
                </a:r>
                <a:r>
                  <a:rPr kumimoji="1" lang="en-US" altLang="ko-KR" dirty="0"/>
                  <a:t>3</a:t>
                </a:r>
                <a:r>
                  <a:rPr kumimoji="1" lang="ko-KR" altLang="en-US" dirty="0"/>
                  <a:t>번째 줄 </a:t>
                </a:r>
                <a:r>
                  <a:rPr kumimoji="1" lang="ko-KR" altLang="en-US" dirty="0" err="1"/>
                  <a:t>부터</a:t>
                </a:r>
                <a:r>
                  <a:rPr kumimoji="1" lang="ko-KR" altLang="en-US" dirty="0"/>
                  <a:t> 계산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ore-KR" dirty="0"/>
                  <a:t> </a:t>
                </a:r>
                <a:r>
                  <a:rPr lang="ko-KR" altLang="en-US" dirty="0"/>
                  <a:t>은 더 이상 사용 안되기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ko-KR" altLang="en-US" dirty="0"/>
                  <a:t> 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ko-Kore-KR" dirty="0"/>
                  <a:t> </a:t>
                </a:r>
                <a:r>
                  <a:rPr lang="ko-KR" altLang="en-US" dirty="0"/>
                  <a:t>값을 저장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3</a:t>
                </a:r>
                <a:r>
                  <a:rPr lang="ko-KR" altLang="en-US" dirty="0"/>
                  <a:t>번째 줄이 끝나면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번째 줄에서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ko-KR" altLang="en-US" dirty="0"/>
                  <a:t> 값이 더 이상 사용 안됨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>
                    <a:sym typeface="Wingdings" pitchFamily="2" charset="2"/>
                  </a:rPr>
                  <a:t> 이런 식으로 진행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983F56E-0CA2-9A48-9651-F2AF95063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89" y="1451020"/>
                <a:ext cx="11469935" cy="3416320"/>
              </a:xfrm>
              <a:prstGeom prst="rect">
                <a:avLst/>
              </a:prstGeom>
              <a:blipFill>
                <a:blip r:embed="rId2"/>
                <a:stretch>
                  <a:fillRect l="-332" t="-743" b="-18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301DF222-0BDC-0D4D-995F-586796437218}"/>
              </a:ext>
            </a:extLst>
          </p:cNvPr>
          <p:cNvGrpSpPr/>
          <p:nvPr/>
        </p:nvGrpSpPr>
        <p:grpSpPr>
          <a:xfrm>
            <a:off x="935316" y="1954309"/>
            <a:ext cx="4811727" cy="1188196"/>
            <a:chOff x="935316" y="1954309"/>
            <a:chExt cx="4811727" cy="11881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07459B-438B-594A-AA92-47B39BE5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316" y="2012204"/>
              <a:ext cx="4673600" cy="11303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53C9B3-1400-6C42-BD85-E1BBC416F20D}"/>
                </a:ext>
              </a:extLst>
            </p:cNvPr>
            <p:cNvSpPr/>
            <p:nvPr/>
          </p:nvSpPr>
          <p:spPr>
            <a:xfrm>
              <a:off x="1073443" y="1954309"/>
              <a:ext cx="4673600" cy="1188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0E990B-EB42-0147-B1CE-36CE11BF0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8239" y="2349516"/>
              <a:ext cx="408707" cy="1659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F237582-08B6-5F46-9572-E7BE014A9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8239" y="2612484"/>
              <a:ext cx="408707" cy="165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96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A689-BD24-9E45-8736-D53744FF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LEA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7E626-1028-F745-9BC7-C38C3F41F567}"/>
              </a:ext>
            </a:extLst>
          </p:cNvPr>
          <p:cNvSpPr txBox="1"/>
          <p:nvPr/>
        </p:nvSpPr>
        <p:spPr>
          <a:xfrm>
            <a:off x="451991" y="111306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라운드</a:t>
            </a:r>
            <a:r>
              <a:rPr kumimoji="1" lang="ko-KR" altLang="en-US" dirty="0"/>
              <a:t> 함수 구현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E7CAE-A721-6C41-9838-C3137898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36" y="3224867"/>
            <a:ext cx="8763000" cy="1801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61ABD-43C3-3E48-BEE1-C6BA23BFE03D}"/>
              </a:ext>
            </a:extLst>
          </p:cNvPr>
          <p:cNvSpPr txBox="1"/>
          <p:nvPr/>
        </p:nvSpPr>
        <p:spPr>
          <a:xfrm>
            <a:off x="2475558" y="2783348"/>
            <a:ext cx="20665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/>
              <a:t>&lt;</a:t>
            </a:r>
            <a:r>
              <a:rPr kumimoji="1" lang="ko-KR" altLang="en-US" sz="1300" dirty="0"/>
              <a:t> 라운드 함수 알고리즘 </a:t>
            </a:r>
            <a:r>
              <a:rPr kumimoji="1" lang="en-US" altLang="ko-KR" sz="1300" dirty="0"/>
              <a:t>&gt;</a:t>
            </a:r>
            <a:endParaRPr kumimoji="1" lang="ko-Kore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3E217-FF55-F14F-BA73-8E768F240924}"/>
              </a:ext>
            </a:extLst>
          </p:cNvPr>
          <p:cNvSpPr txBox="1"/>
          <p:nvPr/>
        </p:nvSpPr>
        <p:spPr>
          <a:xfrm>
            <a:off x="4259028" y="6170403"/>
            <a:ext cx="2124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/>
              <a:t>&lt;</a:t>
            </a:r>
            <a:r>
              <a:rPr kumimoji="1" lang="ko-KR" altLang="en-US" sz="1300" dirty="0"/>
              <a:t> 라운드 함수 코드 </a:t>
            </a:r>
            <a:r>
              <a:rPr kumimoji="1" lang="en-US" altLang="ko-KR" sz="1300" dirty="0"/>
              <a:t>(1/3)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&gt;</a:t>
            </a:r>
            <a:endParaRPr kumimoji="1" lang="ko-Kore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FDBAA-BCFF-3245-B0F8-050D6A234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97" y="2267764"/>
            <a:ext cx="4217431" cy="333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638759-8E7A-7C4D-9CC3-AB6C6FD586AB}"/>
              </a:ext>
            </a:extLst>
          </p:cNvPr>
          <p:cNvSpPr txBox="1"/>
          <p:nvPr/>
        </p:nvSpPr>
        <p:spPr>
          <a:xfrm>
            <a:off x="6526305" y="21626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BA0683-8689-DE4F-A261-A8AB390C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706" y="5055961"/>
            <a:ext cx="5114636" cy="10737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5F96D-CCF3-7642-829A-190DD4C562D0}"/>
              </a:ext>
            </a:extLst>
          </p:cNvPr>
          <p:cNvSpPr/>
          <p:nvPr/>
        </p:nvSpPr>
        <p:spPr>
          <a:xfrm>
            <a:off x="1102989" y="3265582"/>
            <a:ext cx="8686469" cy="286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19930-E217-1C44-98EC-14E713AF764C}"/>
              </a:ext>
            </a:extLst>
          </p:cNvPr>
          <p:cNvGrpSpPr/>
          <p:nvPr/>
        </p:nvGrpSpPr>
        <p:grpSpPr>
          <a:xfrm>
            <a:off x="1033927" y="1574102"/>
            <a:ext cx="4811727" cy="1188196"/>
            <a:chOff x="1033927" y="1574102"/>
            <a:chExt cx="4811727" cy="11881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3C9432-809C-D64A-8E0F-AF0416D6B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3927" y="1631997"/>
              <a:ext cx="4673600" cy="11303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F5C4F3-1D81-A943-BEBB-D239DA05C08B}"/>
                </a:ext>
              </a:extLst>
            </p:cNvPr>
            <p:cNvSpPr/>
            <p:nvPr/>
          </p:nvSpPr>
          <p:spPr>
            <a:xfrm>
              <a:off x="1172054" y="1574102"/>
              <a:ext cx="4673600" cy="1188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951DC2-6F7A-8645-B28C-12AFB2CCB197}"/>
                </a:ext>
              </a:extLst>
            </p:cNvPr>
            <p:cNvSpPr/>
            <p:nvPr/>
          </p:nvSpPr>
          <p:spPr>
            <a:xfrm>
              <a:off x="1172054" y="2197147"/>
              <a:ext cx="4535473" cy="2375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1330C9-28A9-634C-A8F2-BD9AF54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6851" y="1964594"/>
              <a:ext cx="408707" cy="16591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CF1C6A-4FD2-B14B-AAE4-9F35DCBE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6851" y="2232973"/>
              <a:ext cx="408707" cy="165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25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B3EC9-8BF3-0E46-8BF4-E6B9020F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LEA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57705-47A5-6A4E-AC2A-E466D51E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2" y="2124825"/>
            <a:ext cx="7060856" cy="241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505A5-0CA8-AC48-BB62-327C466D4D21}"/>
              </a:ext>
            </a:extLst>
          </p:cNvPr>
          <p:cNvSpPr txBox="1"/>
          <p:nvPr/>
        </p:nvSpPr>
        <p:spPr>
          <a:xfrm>
            <a:off x="570368" y="1403287"/>
            <a:ext cx="725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키</a:t>
            </a:r>
            <a:r>
              <a:rPr kumimoji="1" lang="ko-KR" altLang="en-US" dirty="0"/>
              <a:t> 스케줄과 라운드 함수 병행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바뀐 </a:t>
            </a:r>
            <a:r>
              <a:rPr kumimoji="1" lang="ko-KR" altLang="en-US" dirty="0" err="1"/>
              <a:t>큐빗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생략된 </a:t>
            </a:r>
            <a:r>
              <a:rPr kumimoji="1" lang="en-US" altLang="ko-KR" dirty="0" err="1"/>
              <a:t>roation</a:t>
            </a:r>
            <a:r>
              <a:rPr kumimoji="1" lang="ko-KR" altLang="en-US" dirty="0"/>
              <a:t> 연산 고려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50AF-A98B-904D-BD29-A5B9107D374F}"/>
              </a:ext>
            </a:extLst>
          </p:cNvPr>
          <p:cNvSpPr txBox="1"/>
          <p:nvPr/>
        </p:nvSpPr>
        <p:spPr>
          <a:xfrm>
            <a:off x="4321917" y="441421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A08C-CBA7-0C47-B8DD-17D7D02A351C}"/>
              </a:ext>
            </a:extLst>
          </p:cNvPr>
          <p:cNvSpPr txBox="1"/>
          <p:nvPr/>
        </p:nvSpPr>
        <p:spPr>
          <a:xfrm>
            <a:off x="4321917" y="458645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ED981-8CC2-4143-9169-E34B94A8ACA6}"/>
              </a:ext>
            </a:extLst>
          </p:cNvPr>
          <p:cNvSpPr txBox="1"/>
          <p:nvPr/>
        </p:nvSpPr>
        <p:spPr>
          <a:xfrm>
            <a:off x="4321917" y="475128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8E1E11-B055-5F45-88A0-C5CFE9B7E58E}"/>
              </a:ext>
            </a:extLst>
          </p:cNvPr>
          <p:cNvSpPr/>
          <p:nvPr/>
        </p:nvSpPr>
        <p:spPr>
          <a:xfrm>
            <a:off x="1115407" y="2005999"/>
            <a:ext cx="7334071" cy="322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D10A-C07D-B740-A0EA-E6DBD21AE29F}"/>
              </a:ext>
            </a:extLst>
          </p:cNvPr>
          <p:cNvSpPr txBox="1"/>
          <p:nvPr/>
        </p:nvSpPr>
        <p:spPr>
          <a:xfrm>
            <a:off x="3949242" y="536983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main </a:t>
            </a:r>
            <a:r>
              <a:rPr kumimoji="1" lang="ko-KR" altLang="en-US" dirty="0"/>
              <a:t>코드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DFB195-E7C2-F745-99CB-4258A1C40CB6}"/>
              </a:ext>
            </a:extLst>
          </p:cNvPr>
          <p:cNvSpPr/>
          <p:nvPr/>
        </p:nvSpPr>
        <p:spPr>
          <a:xfrm>
            <a:off x="1388622" y="2951429"/>
            <a:ext cx="2232765" cy="787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546DC-F98E-0E4E-B235-1EA93A359F3D}"/>
              </a:ext>
            </a:extLst>
          </p:cNvPr>
          <p:cNvSpPr/>
          <p:nvPr/>
        </p:nvSpPr>
        <p:spPr>
          <a:xfrm>
            <a:off x="3913030" y="4332961"/>
            <a:ext cx="3030978" cy="205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CA97B2-0153-BD47-A0C0-AB78EBC21818}"/>
              </a:ext>
            </a:extLst>
          </p:cNvPr>
          <p:cNvCxnSpPr/>
          <p:nvPr/>
        </p:nvCxnSpPr>
        <p:spPr>
          <a:xfrm>
            <a:off x="3684761" y="3739081"/>
            <a:ext cx="1367073" cy="4979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342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56604-C7B5-0245-9CB1-40F1B8AE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LEA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8F071-5ACA-8940-BD06-66C59D77E928}"/>
              </a:ext>
            </a:extLst>
          </p:cNvPr>
          <p:cNvSpPr txBox="1"/>
          <p:nvPr/>
        </p:nvSpPr>
        <p:spPr>
          <a:xfrm>
            <a:off x="4830269" y="508008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LEA-128 </a:t>
            </a:r>
            <a:r>
              <a:rPr kumimoji="1" lang="ko-KR" altLang="en-US" dirty="0"/>
              <a:t>양자 회로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CC09F8-5EAF-4D4C-8E33-A953264E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408583"/>
            <a:ext cx="11083636" cy="35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2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37861-0FA8-574F-AE4B-5D8BE1A3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58" y="1545333"/>
            <a:ext cx="7734638" cy="1015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6549D-2725-474E-96A6-595B017E08A2}"/>
              </a:ext>
            </a:extLst>
          </p:cNvPr>
          <p:cNvSpPr txBox="1"/>
          <p:nvPr/>
        </p:nvSpPr>
        <p:spPr>
          <a:xfrm>
            <a:off x="675502" y="1176001"/>
            <a:ext cx="28584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HIGHT </a:t>
            </a:r>
            <a:r>
              <a:rPr kumimoji="1" lang="ko-KR" altLang="en-US" dirty="0" err="1"/>
              <a:t>파라미터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64-bit </a:t>
            </a:r>
            <a:r>
              <a:rPr kumimoji="1" lang="ko-KR" altLang="en-US" dirty="0" err="1"/>
              <a:t>평문</a:t>
            </a:r>
            <a:r>
              <a:rPr kumimoji="1" lang="en-US" altLang="ko-KR" dirty="0"/>
              <a:t> &amp; 128-bit </a:t>
            </a:r>
            <a:r>
              <a:rPr kumimoji="1" lang="ko-KR" altLang="en-US" dirty="0"/>
              <a:t>키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84CEF9-E948-754E-9263-5A2232AC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62" y="3136162"/>
            <a:ext cx="1994215" cy="29483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0352B9-13AA-B04F-A0D5-E3103B2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133" y="3342009"/>
            <a:ext cx="2078182" cy="1763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0DF520-194F-E84C-87CE-A6A7E23F05DA}"/>
              </a:ext>
            </a:extLst>
          </p:cNvPr>
          <p:cNvSpPr txBox="1"/>
          <p:nvPr/>
        </p:nvSpPr>
        <p:spPr>
          <a:xfrm>
            <a:off x="2035286" y="5239997"/>
            <a:ext cx="8066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/>
              <a:t>&lt;</a:t>
            </a:r>
            <a:r>
              <a:rPr kumimoji="1" lang="ko-KR" altLang="en-US" sz="1300" dirty="0"/>
              <a:t> </a:t>
            </a:r>
            <a:r>
              <a:rPr kumimoji="1" lang="ko-KR" altLang="en-US" sz="1300" dirty="0" err="1"/>
              <a:t>평문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&gt;</a:t>
            </a:r>
            <a:endParaRPr kumimoji="1" lang="ko-Kore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3B839D-1326-4D4B-86E9-3C02DA62FA24}"/>
              </a:ext>
            </a:extLst>
          </p:cNvPr>
          <p:cNvSpPr/>
          <p:nvPr/>
        </p:nvSpPr>
        <p:spPr>
          <a:xfrm>
            <a:off x="4564209" y="6084547"/>
            <a:ext cx="63991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300" dirty="0"/>
              <a:t>&lt;</a:t>
            </a:r>
            <a:r>
              <a:rPr kumimoji="1" lang="ko-KR" altLang="en-US" sz="1300" dirty="0"/>
              <a:t> 키 </a:t>
            </a:r>
            <a:r>
              <a:rPr kumimoji="1" lang="en-US" altLang="ko-KR" sz="1300" dirty="0"/>
              <a:t>&gt;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95900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4E3C7-B756-D04D-AC0A-5C2B2EB1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2427D-56A7-EA45-AC72-EB1B0F132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77519A-DD9B-374B-9A8D-E4ED21B34119}"/>
              </a:ext>
            </a:extLst>
          </p:cNvPr>
          <p:cNvSpPr/>
          <p:nvPr/>
        </p:nvSpPr>
        <p:spPr>
          <a:xfrm>
            <a:off x="235527" y="107991"/>
            <a:ext cx="11720946" cy="6276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초므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6CA87-80E8-FD41-9919-F2376AAB1118}"/>
              </a:ext>
            </a:extLst>
          </p:cNvPr>
          <p:cNvSpPr txBox="1"/>
          <p:nvPr/>
        </p:nvSpPr>
        <p:spPr>
          <a:xfrm>
            <a:off x="4745882" y="2722328"/>
            <a:ext cx="23599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dirty="0"/>
              <a:t>SPECK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70108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E605C-47EB-E04F-B3EB-D8EB6B4B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8DF157-38C1-E64E-B405-79D76FC1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6" y="1974417"/>
            <a:ext cx="7175987" cy="1569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C2B41-0512-3F4B-AC8A-A80037CDDD6A}"/>
              </a:ext>
            </a:extLst>
          </p:cNvPr>
          <p:cNvSpPr txBox="1"/>
          <p:nvPr/>
        </p:nvSpPr>
        <p:spPr>
          <a:xfrm>
            <a:off x="706170" y="1355424"/>
            <a:ext cx="2858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SPECK </a:t>
            </a:r>
            <a:r>
              <a:rPr kumimoji="1" lang="ko-KR" altLang="en-US" dirty="0" err="1"/>
              <a:t>파라미터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32bit </a:t>
            </a:r>
            <a:r>
              <a:rPr kumimoji="1" lang="ko-KR" altLang="en-US" dirty="0" err="1"/>
              <a:t>평문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64</a:t>
            </a:r>
            <a:r>
              <a:rPr kumimoji="1" lang="ko-KR" altLang="en-US" dirty="0"/>
              <a:t>비트 키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F232B-A13C-D249-B7EB-B2A541E31A94}"/>
              </a:ext>
            </a:extLst>
          </p:cNvPr>
          <p:cNvSpPr txBox="1"/>
          <p:nvPr/>
        </p:nvSpPr>
        <p:spPr>
          <a:xfrm>
            <a:off x="5101175" y="3631749"/>
            <a:ext cx="19896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SPECK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파라미터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3ADCB4-EEAB-6240-BA54-8FFD068D0249}"/>
              </a:ext>
            </a:extLst>
          </p:cNvPr>
          <p:cNvSpPr/>
          <p:nvPr/>
        </p:nvSpPr>
        <p:spPr>
          <a:xfrm>
            <a:off x="2517059" y="2307647"/>
            <a:ext cx="7153459" cy="24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87D50A-D5F9-9E4B-A655-5D2A209A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22" y="5157258"/>
            <a:ext cx="26162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615366-B295-704D-8066-1E348DC64DA2}"/>
              </a:ext>
            </a:extLst>
          </p:cNvPr>
          <p:cNvSpPr txBox="1"/>
          <p:nvPr/>
        </p:nvSpPr>
        <p:spPr>
          <a:xfrm>
            <a:off x="2508006" y="5776251"/>
            <a:ext cx="8996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평문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8E63D-3914-BC4C-B3FE-5C3BC941EB3A}"/>
              </a:ext>
            </a:extLst>
          </p:cNvPr>
          <p:cNvSpPr txBox="1"/>
          <p:nvPr/>
        </p:nvSpPr>
        <p:spPr>
          <a:xfrm>
            <a:off x="5467199" y="5776251"/>
            <a:ext cx="7072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0B81CE-39F5-B24F-AD8E-156F59EA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22" y="4823751"/>
            <a:ext cx="254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1F297-1D10-F34F-863F-D56FB7A9C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B0EEB-9350-DA46-9E92-329770F43986}"/>
                  </a:ext>
                </a:extLst>
              </p:cNvPr>
              <p:cNvSpPr txBox="1"/>
              <p:nvPr/>
            </p:nvSpPr>
            <p:spPr>
              <a:xfrm>
                <a:off x="778598" y="1303700"/>
                <a:ext cx="8372933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키 스케줄 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SPECK-32/64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 = 4</m:t>
                        </m:r>
                      </m:e>
                    </m:d>
                  </m:oMath>
                </a14:m>
                <a:endParaRPr kumimoji="1"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는 첫번째 라운드 키로 사용 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더 이상 안 쓰임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kumimoji="1" lang="ko-KR" altLang="en-US" dirty="0"/>
                  <a:t> 은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에 저장됨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>
                    <a:sym typeface="Wingdings" pitchFamily="2" charset="2"/>
                  </a:rPr>
                  <a:t>	</a:t>
                </a:r>
                <a:r>
                  <a:rPr kumimoji="1" lang="ko-KR" altLang="en-US" dirty="0">
                    <a:sym typeface="Wingdings" pitchFamily="2" charset="2"/>
                  </a:rPr>
                  <a:t> 이렇게 계속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kumimoji="1" lang="ko-KR" altLang="en-US" dirty="0">
                    <a:sym typeface="Wingdings" pitchFamily="2" charset="2"/>
                  </a:rPr>
                  <a:t>만 라운드 키로 사용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B0EEB-9350-DA46-9E92-329770F4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98" y="1303700"/>
                <a:ext cx="8372933" cy="3970318"/>
              </a:xfrm>
              <a:prstGeom prst="rect">
                <a:avLst/>
              </a:prstGeom>
              <a:blipFill>
                <a:blip r:embed="rId2"/>
                <a:stretch>
                  <a:fillRect l="-455" t="-639" b="-12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2AF6E3C-A5B9-E845-A189-ACA09E21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80" y="2006822"/>
            <a:ext cx="3254644" cy="35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45CCD-75B6-E34E-BE23-BB06F7FC85E9}"/>
              </a:ext>
            </a:extLst>
          </p:cNvPr>
          <p:cNvSpPr txBox="1"/>
          <p:nvPr/>
        </p:nvSpPr>
        <p:spPr>
          <a:xfrm>
            <a:off x="2703772" y="2525278"/>
            <a:ext cx="1337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입력 키 값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01308-6648-1743-B752-8C59A297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92" y="3219418"/>
            <a:ext cx="4509186" cy="767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AE8EE-37CE-8648-AA2B-974F330818C9}"/>
              </a:ext>
            </a:extLst>
          </p:cNvPr>
          <p:cNvSpPr txBox="1"/>
          <p:nvPr/>
        </p:nvSpPr>
        <p:spPr>
          <a:xfrm>
            <a:off x="2703772" y="4079557"/>
            <a:ext cx="1337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470253-26E4-B34F-8207-053CCC784011}"/>
              </a:ext>
            </a:extLst>
          </p:cNvPr>
          <p:cNvSpPr/>
          <p:nvPr/>
        </p:nvSpPr>
        <p:spPr>
          <a:xfrm>
            <a:off x="1769358" y="1997769"/>
            <a:ext cx="3456593" cy="351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7C50EC-B0F5-D640-91BD-07F56186E498}"/>
              </a:ext>
            </a:extLst>
          </p:cNvPr>
          <p:cNvSpPr/>
          <p:nvPr/>
        </p:nvSpPr>
        <p:spPr>
          <a:xfrm>
            <a:off x="1117792" y="3269146"/>
            <a:ext cx="4509186" cy="717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25F9A0-9F99-A142-B4B1-583E6D81F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803" y="1482102"/>
            <a:ext cx="4810277" cy="267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F0A9A-0359-5E40-970A-0F567A233F65}"/>
              </a:ext>
            </a:extLst>
          </p:cNvPr>
          <p:cNvSpPr txBox="1"/>
          <p:nvPr/>
        </p:nvSpPr>
        <p:spPr>
          <a:xfrm>
            <a:off x="8292974" y="4156072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AF0B16-4DD5-6D45-ACE1-C9BD8250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178" y="5464031"/>
            <a:ext cx="3715537" cy="335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5273E-4F66-3C44-92E5-A6F301C3F160}"/>
              </a:ext>
            </a:extLst>
          </p:cNvPr>
          <p:cNvSpPr txBox="1"/>
          <p:nvPr/>
        </p:nvSpPr>
        <p:spPr>
          <a:xfrm>
            <a:off x="2577116" y="59466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라운드 키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77EFD7-E43F-F84E-9393-E78F2E73EB78}"/>
              </a:ext>
            </a:extLst>
          </p:cNvPr>
          <p:cNvSpPr/>
          <p:nvPr/>
        </p:nvSpPr>
        <p:spPr>
          <a:xfrm>
            <a:off x="1422717" y="5436873"/>
            <a:ext cx="3899336" cy="41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7670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D683B-E484-F74E-AFC2-A3FB4390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26EFB-9E47-B240-924A-849EA50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1" y="1617904"/>
            <a:ext cx="3297657" cy="2906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926E2E-5B37-784E-9468-9132F8BF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896566"/>
            <a:ext cx="4810277" cy="2673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A7D63-F9E8-0B4C-A461-CA065C2B03E5}"/>
              </a:ext>
            </a:extLst>
          </p:cNvPr>
          <p:cNvSpPr txBox="1"/>
          <p:nvPr/>
        </p:nvSpPr>
        <p:spPr>
          <a:xfrm>
            <a:off x="2335794" y="4570536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키 스케줄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F5D44-C8FE-1746-A085-357CA98BAC4B}"/>
              </a:ext>
            </a:extLst>
          </p:cNvPr>
          <p:cNvSpPr txBox="1"/>
          <p:nvPr/>
        </p:nvSpPr>
        <p:spPr>
          <a:xfrm>
            <a:off x="8175279" y="461503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키 스케줄 코드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6CCC11-F38B-984D-90E0-E479803CBFFC}"/>
              </a:ext>
            </a:extLst>
          </p:cNvPr>
          <p:cNvSpPr/>
          <p:nvPr/>
        </p:nvSpPr>
        <p:spPr>
          <a:xfrm>
            <a:off x="7371441" y="1617904"/>
            <a:ext cx="3297657" cy="29066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7DE4C-9553-E54B-9261-D8EFA743FDCC}"/>
                  </a:ext>
                </a:extLst>
              </p:cNvPr>
              <p:cNvSpPr txBox="1"/>
              <p:nvPr/>
            </p:nvSpPr>
            <p:spPr>
              <a:xfrm>
                <a:off x="1012623" y="1248572"/>
                <a:ext cx="1675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ore-KR" dirty="0"/>
                  <a:t> = 7,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ko-Kore-KR" dirty="0"/>
                  <a:t> = 2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7DE4C-9553-E54B-9261-D8EFA743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23" y="1248572"/>
                <a:ext cx="1675010" cy="369332"/>
              </a:xfrm>
              <a:prstGeom prst="rect">
                <a:avLst/>
              </a:prstGeom>
              <a:blipFill>
                <a:blip r:embed="rId4"/>
                <a:stretch>
                  <a:fillRect l="-2273" t="-6897" r="-2273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301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D683B-E484-F74E-AFC2-A3FB4390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7DE4C-9553-E54B-9261-D8EFA743FDCC}"/>
                  </a:ext>
                </a:extLst>
              </p:cNvPr>
              <p:cNvSpPr txBox="1"/>
              <p:nvPr/>
            </p:nvSpPr>
            <p:spPr>
              <a:xfrm>
                <a:off x="822501" y="1262487"/>
                <a:ext cx="4582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라운드</a:t>
                </a:r>
                <a:r>
                  <a:rPr kumimoji="1" lang="ko-KR" altLang="en-US" dirty="0"/>
                  <a:t> 함수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ore-KR" dirty="0"/>
                  <a:t> = 7,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ko-Kore-KR" dirty="0"/>
                  <a:t> = 2</a:t>
                </a:r>
                <a:r>
                  <a:rPr kumimoji="1" lang="en-US" altLang="ko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7DE4C-9553-E54B-9261-D8EFA743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1" y="1262487"/>
                <a:ext cx="4582043" cy="369332"/>
              </a:xfrm>
              <a:prstGeom prst="rect">
                <a:avLst/>
              </a:prstGeom>
              <a:blipFill>
                <a:blip r:embed="rId2"/>
                <a:stretch>
                  <a:fillRect l="-831" t="-6897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8B63FCD-C5EC-BD47-9C92-40C6B36C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10" y="1837383"/>
            <a:ext cx="3977934" cy="7661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2BFFF-CCBD-184F-9F72-B8B0D9E2AE03}"/>
              </a:ext>
            </a:extLst>
          </p:cNvPr>
          <p:cNvSpPr/>
          <p:nvPr/>
        </p:nvSpPr>
        <p:spPr>
          <a:xfrm>
            <a:off x="1444717" y="1833482"/>
            <a:ext cx="3959827" cy="74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C501BB-5559-D341-9F6A-43A62E3CF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10" y="3141995"/>
            <a:ext cx="3827320" cy="2802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EE8819-EC40-1241-8C97-8891EB9CBE3F}"/>
              </a:ext>
            </a:extLst>
          </p:cNvPr>
          <p:cNvSpPr txBox="1"/>
          <p:nvPr/>
        </p:nvSpPr>
        <p:spPr>
          <a:xfrm>
            <a:off x="2650784" y="2629993"/>
            <a:ext cx="15295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라운드 함수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78DC9-2F9A-F14E-B54D-52050E4F2538}"/>
              </a:ext>
            </a:extLst>
          </p:cNvPr>
          <p:cNvSpPr txBox="1"/>
          <p:nvPr/>
        </p:nvSpPr>
        <p:spPr>
          <a:xfrm>
            <a:off x="2164307" y="5944351"/>
            <a:ext cx="2351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라운드 함수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92C7DC-3B97-634C-A40C-5F98D36DC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38" y="1525634"/>
            <a:ext cx="4572000" cy="3987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62F925-0D53-C547-BFC0-3008C2688CC5}"/>
              </a:ext>
            </a:extLst>
          </p:cNvPr>
          <p:cNvSpPr/>
          <p:nvPr/>
        </p:nvSpPr>
        <p:spPr>
          <a:xfrm>
            <a:off x="6505458" y="1507528"/>
            <a:ext cx="4651282" cy="4150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3E922-7F17-B941-8A02-596A6F8753B0}"/>
              </a:ext>
            </a:extLst>
          </p:cNvPr>
          <p:cNvSpPr txBox="1"/>
          <p:nvPr/>
        </p:nvSpPr>
        <p:spPr>
          <a:xfrm>
            <a:off x="7701415" y="580206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라운드</a:t>
            </a:r>
            <a:r>
              <a:rPr kumimoji="1" lang="ko-KR" altLang="en-US" dirty="0"/>
              <a:t> 함수 코드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0135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51886-4A82-374A-A1A0-DED524ED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17BCF-9591-9E4C-B7C2-F3DFF04B7DCE}"/>
              </a:ext>
            </a:extLst>
          </p:cNvPr>
          <p:cNvSpPr txBox="1"/>
          <p:nvPr/>
        </p:nvSpPr>
        <p:spPr>
          <a:xfrm>
            <a:off x="769544" y="1321806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SPECK </a:t>
            </a:r>
            <a:r>
              <a:rPr kumimoji="1" lang="ko-Kore-KR" altLang="en-US" dirty="0"/>
              <a:t>또한</a:t>
            </a:r>
            <a:r>
              <a:rPr kumimoji="1" lang="ko-KR" altLang="en-US" dirty="0"/>
              <a:t> 라운드 함수와 키 스케줄을 병행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C8A97-F13E-8243-B12F-CBD23762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05" y="699096"/>
            <a:ext cx="3323374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EAF7A-01D8-A446-9BAA-8EF0B5823795}"/>
              </a:ext>
            </a:extLst>
          </p:cNvPr>
          <p:cNvSpPr txBox="1"/>
          <p:nvPr/>
        </p:nvSpPr>
        <p:spPr>
          <a:xfrm>
            <a:off x="5915969" y="1924952"/>
            <a:ext cx="11993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/>
              <a:t>라운드</a:t>
            </a:r>
            <a:r>
              <a:rPr kumimoji="1" lang="ko-KR" altLang="en-US" sz="1500" dirty="0"/>
              <a:t> 함수</a:t>
            </a:r>
            <a:endParaRPr kumimoji="1" lang="ko-Kore-KR" altLang="en-US" sz="1500" dirty="0"/>
          </a:p>
        </p:txBody>
      </p:sp>
      <p:sp>
        <p:nvSpPr>
          <p:cNvPr id="9" name="왼쪽 대괄호[L] 8">
            <a:extLst>
              <a:ext uri="{FF2B5EF4-FFF2-40B4-BE49-F238E27FC236}">
                <a16:creationId xmlns:a16="http://schemas.microsoft.com/office/drawing/2014/main" id="{9BF61B37-B8D1-3541-8CBE-7F60F05A8C11}"/>
              </a:ext>
            </a:extLst>
          </p:cNvPr>
          <p:cNvSpPr/>
          <p:nvPr/>
        </p:nvSpPr>
        <p:spPr>
          <a:xfrm>
            <a:off x="7336086" y="872585"/>
            <a:ext cx="89465" cy="2556415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4316A-F0ED-5741-9099-E620B27399F4}"/>
              </a:ext>
            </a:extLst>
          </p:cNvPr>
          <p:cNvSpPr txBox="1"/>
          <p:nvPr/>
        </p:nvSpPr>
        <p:spPr>
          <a:xfrm>
            <a:off x="6042954" y="5023225"/>
            <a:ext cx="10070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키 스케줄</a:t>
            </a:r>
            <a:endParaRPr kumimoji="1" lang="ko-Kore-KR" altLang="en-US" sz="1500" dirty="0"/>
          </a:p>
        </p:txBody>
      </p:sp>
      <p:sp>
        <p:nvSpPr>
          <p:cNvPr id="11" name="왼쪽 대괄호[L] 10">
            <a:extLst>
              <a:ext uri="{FF2B5EF4-FFF2-40B4-BE49-F238E27FC236}">
                <a16:creationId xmlns:a16="http://schemas.microsoft.com/office/drawing/2014/main" id="{521DC9B4-7D0C-6D46-BFA8-8BA4002588B4}"/>
              </a:ext>
            </a:extLst>
          </p:cNvPr>
          <p:cNvSpPr/>
          <p:nvPr/>
        </p:nvSpPr>
        <p:spPr>
          <a:xfrm>
            <a:off x="7336086" y="3532981"/>
            <a:ext cx="45719" cy="283388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838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56604-C7B5-0245-9CB1-40F1B8AE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SPECK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8F071-5ACA-8940-BD06-66C59D77E928}"/>
              </a:ext>
            </a:extLst>
          </p:cNvPr>
          <p:cNvSpPr txBox="1"/>
          <p:nvPr/>
        </p:nvSpPr>
        <p:spPr>
          <a:xfrm>
            <a:off x="4560964" y="430039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SPECK-32/64 </a:t>
            </a:r>
            <a:r>
              <a:rPr kumimoji="1" lang="ko-KR" altLang="en-US" dirty="0"/>
              <a:t>양자 회로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7E908-1AD6-C74A-8E6C-F74D40CB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350576"/>
            <a:ext cx="11083636" cy="16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C82BD-26EA-6D45-9A76-A4767216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66EA34-E8BD-3641-AC2E-38FCB63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29" y="1752536"/>
            <a:ext cx="6669423" cy="4258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184C0-80DE-FC46-BA95-31DBC819FFDC}"/>
              </a:ext>
            </a:extLst>
          </p:cNvPr>
          <p:cNvSpPr txBox="1"/>
          <p:nvPr/>
        </p:nvSpPr>
        <p:spPr>
          <a:xfrm>
            <a:off x="411920" y="1458141"/>
            <a:ext cx="46217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CHAM &lt; HIGHT &lt; LEA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SIMON (Hardware) &lt; SPECK (Software)</a:t>
            </a:r>
          </a:p>
        </p:txBody>
      </p:sp>
    </p:spTree>
    <p:extLst>
      <p:ext uri="{BB962C8B-B14F-4D97-AF65-F5344CB8AC3E}">
        <p14:creationId xmlns:p14="http://schemas.microsoft.com/office/powerpoint/2010/main" val="359029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3EA0D-4E8C-C945-B349-948ECA601713}"/>
              </a:ext>
            </a:extLst>
          </p:cNvPr>
          <p:cNvSpPr/>
          <p:nvPr/>
        </p:nvSpPr>
        <p:spPr>
          <a:xfrm>
            <a:off x="3725333" y="1532467"/>
            <a:ext cx="4809067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2CC56-25C9-2B4A-B86A-AA26FEDAA86E}"/>
              </a:ext>
            </a:extLst>
          </p:cNvPr>
          <p:cNvSpPr txBox="1"/>
          <p:nvPr/>
        </p:nvSpPr>
        <p:spPr>
          <a:xfrm>
            <a:off x="4400664" y="2734734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/>
              <a:t>감사합니다</a:t>
            </a:r>
            <a:endParaRPr kumimoji="1" lang="ko-Kore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84776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EAB81-5F5D-1C42-B1CF-FC381F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65" y="1735190"/>
            <a:ext cx="61722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39C50-5265-4340-93BA-F098427D7986}"/>
              </a:ext>
            </a:extLst>
          </p:cNvPr>
          <p:cNvSpPr txBox="1"/>
          <p:nvPr/>
        </p:nvSpPr>
        <p:spPr>
          <a:xfrm>
            <a:off x="683740" y="116788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키 스케줄</a:t>
            </a:r>
            <a:r>
              <a:rPr kumimoji="1" lang="en-US" altLang="ko-Kore-KR" dirty="0"/>
              <a:t> &amp; </a:t>
            </a:r>
            <a:r>
              <a:rPr kumimoji="1" lang="ko-KR" altLang="en-US" dirty="0"/>
              <a:t>라운드 함수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248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EAB81-5F5D-1C42-B1CF-FC381F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65" y="1735190"/>
            <a:ext cx="61722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39C50-5265-4340-93BA-F098427D7986}"/>
              </a:ext>
            </a:extLst>
          </p:cNvPr>
          <p:cNvSpPr txBox="1"/>
          <p:nvPr/>
        </p:nvSpPr>
        <p:spPr>
          <a:xfrm>
            <a:off x="683740" y="1167884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화이트닝</a:t>
            </a:r>
            <a:r>
              <a:rPr kumimoji="1" lang="ko-KR" altLang="en-US" dirty="0"/>
              <a:t> 키를 활용한 초기 변환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F6679-2B2F-454E-A60E-C4D83BFD34C7}"/>
              </a:ext>
            </a:extLst>
          </p:cNvPr>
          <p:cNvSpPr/>
          <p:nvPr/>
        </p:nvSpPr>
        <p:spPr>
          <a:xfrm>
            <a:off x="3097427" y="2125362"/>
            <a:ext cx="3871784" cy="1046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377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613C2-EC1F-E844-858B-C562542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/>
              <p:nvPr/>
            </p:nvSpPr>
            <p:spPr>
              <a:xfrm>
                <a:off x="683740" y="1167884"/>
                <a:ext cx="9109289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입력</a:t>
                </a:r>
                <a:r>
                  <a:rPr kumimoji="1" lang="ko-KR" altLang="en-US" dirty="0"/>
                  <a:t> 키 값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가 그대로 </a:t>
                </a:r>
                <a:r>
                  <a:rPr kumimoji="1" lang="ko-KR" altLang="en-US" dirty="0" err="1"/>
                  <a:t>화이트닝</a:t>
                </a:r>
                <a:r>
                  <a:rPr kumimoji="1" lang="ko-KR" altLang="en-US" dirty="0"/>
                  <a:t> 키로 사용됨</a:t>
                </a:r>
                <a:r>
                  <a:rPr kumimoji="1" lang="en-US" altLang="ko-KR" dirty="0"/>
                  <a:t> (</a:t>
                </a:r>
                <a:r>
                  <a:rPr kumimoji="1" lang="ko-KR" altLang="en-US" dirty="0"/>
                  <a:t>비용 </a:t>
                </a:r>
                <a:r>
                  <a:rPr kumimoji="1" lang="en-US" altLang="ko-KR" dirty="0"/>
                  <a:t>X)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𝑊𝐾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[0],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𝑊𝐾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[1],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𝑊𝐾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[2],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𝑊𝐾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[3]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 err="1"/>
                  <a:t>화이트닝</a:t>
                </a:r>
                <a:r>
                  <a:rPr kumimoji="1" lang="ko-KR" altLang="en-US" dirty="0"/>
                  <a:t> 키를 사용하여 </a:t>
                </a:r>
                <a:r>
                  <a:rPr kumimoji="1" lang="en-US" altLang="ko-KR" dirty="0"/>
                  <a:t>64-bit </a:t>
                </a:r>
                <a:r>
                  <a:rPr kumimoji="1" lang="ko-KR" altLang="en-US" dirty="0"/>
                  <a:t>입력 </a:t>
                </a:r>
                <a:r>
                  <a:rPr kumimoji="1" lang="ko-KR" altLang="en-US" dirty="0" err="1"/>
                  <a:t>평문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[0~7]</m:t>
                    </m:r>
                  </m:oMath>
                </a14:m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을 </a:t>
                </a:r>
                <a:r>
                  <a:rPr kumimoji="1" lang="ko-KR" altLang="en-US" dirty="0" err="1"/>
                  <a:t>초기변환</a:t>
                </a:r>
                <a:endParaRPr kumimoji="1" lang="en-US" altLang="ko-KR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Addition, XOR </a:t>
                </a:r>
                <a:r>
                  <a:rPr kumimoji="1" lang="ko-Kore-KR" altLang="en-US" dirty="0"/>
                  <a:t>연산이</a:t>
                </a:r>
                <a:r>
                  <a:rPr kumimoji="1" lang="ko-KR" altLang="en-US" dirty="0"/>
                  <a:t> 사용됨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439C50-5265-4340-93BA-F098427D7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40" y="1167884"/>
                <a:ext cx="9109289" cy="2585323"/>
              </a:xfrm>
              <a:prstGeom prst="rect">
                <a:avLst/>
              </a:prstGeom>
              <a:blipFill>
                <a:blip r:embed="rId2"/>
                <a:stretch>
                  <a:fillRect l="-418" t="-1478" r="-279" b="-24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477C27E-9D54-804D-B003-47FAA810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45" y="1735190"/>
            <a:ext cx="3136900" cy="673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EBBE1-C17A-4E41-8D3A-32BBC9DF3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45" y="3890319"/>
            <a:ext cx="2679700" cy="170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192231-CB46-D149-BF27-A34084BDDEAA}"/>
              </a:ext>
            </a:extLst>
          </p:cNvPr>
          <p:cNvSpPr txBox="1"/>
          <p:nvPr/>
        </p:nvSpPr>
        <p:spPr>
          <a:xfrm>
            <a:off x="1934825" y="5676188"/>
            <a:ext cx="1284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초기변환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0A791-0DAC-3548-8EE2-CE1B810EF714}"/>
              </a:ext>
            </a:extLst>
          </p:cNvPr>
          <p:cNvSpPr txBox="1"/>
          <p:nvPr/>
        </p:nvSpPr>
        <p:spPr>
          <a:xfrm>
            <a:off x="2151402" y="2492359"/>
            <a:ext cx="15295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화이트닝</a:t>
            </a:r>
            <a:r>
              <a:rPr kumimoji="1" lang="ko-KR" altLang="en-US" sz="1500" dirty="0"/>
              <a:t> 키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2EE1EB-A369-E748-A705-2763B42C323C}"/>
              </a:ext>
            </a:extLst>
          </p:cNvPr>
          <p:cNvSpPr/>
          <p:nvPr/>
        </p:nvSpPr>
        <p:spPr>
          <a:xfrm>
            <a:off x="1325105" y="1712581"/>
            <a:ext cx="3168684" cy="713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933BE6-E1FD-3D43-9AAD-48CA79A246A9}"/>
              </a:ext>
            </a:extLst>
          </p:cNvPr>
          <p:cNvSpPr/>
          <p:nvPr/>
        </p:nvSpPr>
        <p:spPr>
          <a:xfrm>
            <a:off x="1347745" y="3865070"/>
            <a:ext cx="2679700" cy="170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51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699A7-3035-234A-A0B7-0760F8B3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7D343-87F4-D541-9888-484EA889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05" y="1715652"/>
            <a:ext cx="4688407" cy="3426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FFA6DE-6873-5743-8FB9-CB2B83CF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9" y="1851868"/>
            <a:ext cx="3136900" cy="67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B8AAD9-7DE2-B34E-BF50-ADA0E7E43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61" y="3126842"/>
            <a:ext cx="2679700" cy="1701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E7E407-D16C-F649-A8DF-A6BBF8ECF107}"/>
              </a:ext>
            </a:extLst>
          </p:cNvPr>
          <p:cNvSpPr/>
          <p:nvPr/>
        </p:nvSpPr>
        <p:spPr>
          <a:xfrm>
            <a:off x="1014209" y="1829259"/>
            <a:ext cx="3168684" cy="713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165835-7839-8F43-9E9C-CF7A5A435AC8}"/>
              </a:ext>
            </a:extLst>
          </p:cNvPr>
          <p:cNvSpPr/>
          <p:nvPr/>
        </p:nvSpPr>
        <p:spPr>
          <a:xfrm>
            <a:off x="1247161" y="3101593"/>
            <a:ext cx="2679700" cy="170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B9FED-197C-D440-BCD8-B69BF796E417}"/>
              </a:ext>
            </a:extLst>
          </p:cNvPr>
          <p:cNvSpPr txBox="1"/>
          <p:nvPr/>
        </p:nvSpPr>
        <p:spPr>
          <a:xfrm>
            <a:off x="1758210" y="2616581"/>
            <a:ext cx="15295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화이트닝</a:t>
            </a:r>
            <a:r>
              <a:rPr kumimoji="1" lang="ko-KR" altLang="en-US" sz="1500" dirty="0"/>
              <a:t> 키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1A9D6-7D6A-4F4B-8CF7-CBA157860C64}"/>
              </a:ext>
            </a:extLst>
          </p:cNvPr>
          <p:cNvSpPr txBox="1"/>
          <p:nvPr/>
        </p:nvSpPr>
        <p:spPr>
          <a:xfrm>
            <a:off x="1944848" y="4932789"/>
            <a:ext cx="1284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초기변환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C04E3-BE3B-A749-B44C-E58824C9A741}"/>
              </a:ext>
            </a:extLst>
          </p:cNvPr>
          <p:cNvSpPr txBox="1"/>
          <p:nvPr/>
        </p:nvSpPr>
        <p:spPr>
          <a:xfrm>
            <a:off x="534157" y="127088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초기변환</a:t>
            </a:r>
            <a:r>
              <a:rPr kumimoji="1" lang="ko-KR" altLang="en-US" dirty="0"/>
              <a:t> 양자 회로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28B4-D2E2-EC43-86C7-1987B1A33C40}"/>
              </a:ext>
            </a:extLst>
          </p:cNvPr>
          <p:cNvSpPr txBox="1"/>
          <p:nvPr/>
        </p:nvSpPr>
        <p:spPr>
          <a:xfrm>
            <a:off x="6998432" y="5157392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양자 회로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1397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B1497-BE82-AC4A-8765-33788D04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HIGHT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D3B09-0FDB-234B-A9DF-CC9C1C4FDC7F}"/>
              </a:ext>
            </a:extLst>
          </p:cNvPr>
          <p:cNvSpPr txBox="1"/>
          <p:nvPr/>
        </p:nvSpPr>
        <p:spPr>
          <a:xfrm>
            <a:off x="777240" y="126187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회로 구현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D4DF3-C529-AA44-9585-A57C774C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7" y="1831223"/>
            <a:ext cx="4688407" cy="3426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5DC08-A95F-2840-8EF6-2BB869741336}"/>
              </a:ext>
            </a:extLst>
          </p:cNvPr>
          <p:cNvSpPr txBox="1"/>
          <p:nvPr/>
        </p:nvSpPr>
        <p:spPr>
          <a:xfrm>
            <a:off x="2499584" y="5272963"/>
            <a:ext cx="2159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</a:t>
            </a:r>
            <a:r>
              <a:rPr kumimoji="1" lang="ko-KR" altLang="en-US" sz="1500" dirty="0"/>
              <a:t> 양자 회로 알고리즘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D6E28-4829-D341-941A-C2D2F706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482" y="1286002"/>
            <a:ext cx="3365500" cy="4749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53E59A-51EB-494C-85D4-E71A402175BD}"/>
              </a:ext>
            </a:extLst>
          </p:cNvPr>
          <p:cNvSpPr/>
          <p:nvPr/>
        </p:nvSpPr>
        <p:spPr>
          <a:xfrm>
            <a:off x="7412482" y="1286002"/>
            <a:ext cx="3365500" cy="474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D6E1C-C793-0745-B85B-FF8317FD30AF}"/>
              </a:ext>
            </a:extLst>
          </p:cNvPr>
          <p:cNvSpPr txBox="1"/>
          <p:nvPr/>
        </p:nvSpPr>
        <p:spPr>
          <a:xfrm>
            <a:off x="8605354" y="603999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코드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6643744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1149</Words>
  <Application>Microsoft Macintosh PowerPoint</Application>
  <PresentationFormat>와이드스크린</PresentationFormat>
  <Paragraphs>359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Calibri</vt:lpstr>
      <vt:lpstr>Cambria Math</vt:lpstr>
      <vt:lpstr>Arial</vt:lpstr>
      <vt:lpstr>맑은 고딕</vt:lpstr>
      <vt:lpstr>CryptoCraft 테마</vt:lpstr>
      <vt:lpstr>제목 테마</vt:lpstr>
      <vt:lpstr>Grover on Korean Block Ciphers</vt:lpstr>
      <vt:lpstr>PowerPoint 프레젠테이션</vt:lpstr>
      <vt:lpstr>Grover on Korean Block Ciphers</vt:lpstr>
      <vt:lpstr>HIGHT</vt:lpstr>
      <vt:lpstr>HIGHT</vt:lpstr>
      <vt:lpstr>HIGHT</vt:lpstr>
      <vt:lpstr>HIGHT</vt:lpstr>
      <vt:lpstr>HIGHT</vt:lpstr>
      <vt:lpstr>HIGHT</vt:lpstr>
      <vt:lpstr>PowerPoint 프레젠테이션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HIGHT</vt:lpstr>
      <vt:lpstr>PowerPoint 프레젠테이션</vt:lpstr>
      <vt:lpstr>CHAM</vt:lpstr>
      <vt:lpstr>CHAM</vt:lpstr>
      <vt:lpstr>CHAM</vt:lpstr>
      <vt:lpstr>CHAM</vt:lpstr>
      <vt:lpstr>CHAM</vt:lpstr>
      <vt:lpstr>CHAM</vt:lpstr>
      <vt:lpstr>CHAM</vt:lpstr>
      <vt:lpstr>PowerPoint 프레젠테이션</vt:lpstr>
      <vt:lpstr>LEA</vt:lpstr>
      <vt:lpstr>LEA</vt:lpstr>
      <vt:lpstr>LEA</vt:lpstr>
      <vt:lpstr>LEA</vt:lpstr>
      <vt:lpstr>LEA</vt:lpstr>
      <vt:lpstr>LEA</vt:lpstr>
      <vt:lpstr>LEA</vt:lpstr>
      <vt:lpstr>PowerPoint 프레젠테이션</vt:lpstr>
      <vt:lpstr>SPECK</vt:lpstr>
      <vt:lpstr>SPECK</vt:lpstr>
      <vt:lpstr>SPECK</vt:lpstr>
      <vt:lpstr>SPECK</vt:lpstr>
      <vt:lpstr>SPECK</vt:lpstr>
      <vt:lpstr>SPECK</vt:lpstr>
      <vt:lpstr>Evaluation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장경배</cp:lastModifiedBy>
  <cp:revision>527</cp:revision>
  <dcterms:created xsi:type="dcterms:W3CDTF">2019-03-05T04:29:07Z</dcterms:created>
  <dcterms:modified xsi:type="dcterms:W3CDTF">2020-09-09T15:56:35Z</dcterms:modified>
</cp:coreProperties>
</file>